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57" r:id="rId2"/>
    <p:sldId id="1150" r:id="rId3"/>
    <p:sldId id="1205" r:id="rId4"/>
    <p:sldId id="1207" r:id="rId5"/>
    <p:sldId id="408" r:id="rId6"/>
    <p:sldId id="1206" r:id="rId7"/>
    <p:sldId id="462" r:id="rId8"/>
    <p:sldId id="409" r:id="rId9"/>
    <p:sldId id="410" r:id="rId10"/>
    <p:sldId id="411" r:id="rId11"/>
    <p:sldId id="412" r:id="rId12"/>
    <p:sldId id="413" r:id="rId13"/>
    <p:sldId id="407" r:id="rId14"/>
    <p:sldId id="463" r:id="rId15"/>
    <p:sldId id="414" r:id="rId16"/>
    <p:sldId id="415" r:id="rId17"/>
    <p:sldId id="416" r:id="rId18"/>
    <p:sldId id="417" r:id="rId19"/>
    <p:sldId id="418" r:id="rId20"/>
    <p:sldId id="431" r:id="rId21"/>
    <p:sldId id="464" r:id="rId22"/>
    <p:sldId id="465" r:id="rId23"/>
    <p:sldId id="466" r:id="rId24"/>
    <p:sldId id="467" r:id="rId25"/>
    <p:sldId id="423" r:id="rId26"/>
    <p:sldId id="433" r:id="rId27"/>
    <p:sldId id="468" r:id="rId28"/>
    <p:sldId id="469" r:id="rId29"/>
    <p:sldId id="470" r:id="rId30"/>
    <p:sldId id="471" r:id="rId31"/>
    <p:sldId id="436" r:id="rId32"/>
    <p:sldId id="472" r:id="rId33"/>
    <p:sldId id="437" r:id="rId34"/>
    <p:sldId id="473" r:id="rId35"/>
    <p:sldId id="474" r:id="rId36"/>
    <p:sldId id="475" r:id="rId37"/>
    <p:sldId id="1194" r:id="rId38"/>
    <p:sldId id="1195" r:id="rId39"/>
    <p:sldId id="1196" r:id="rId40"/>
    <p:sldId id="1197" r:id="rId41"/>
    <p:sldId id="535" r:id="rId42"/>
    <p:sldId id="1198" r:id="rId43"/>
    <p:sldId id="1199" r:id="rId44"/>
    <p:sldId id="1200" r:id="rId45"/>
    <p:sldId id="1201" r:id="rId46"/>
    <p:sldId id="1202" r:id="rId47"/>
    <p:sldId id="1203" r:id="rId48"/>
    <p:sldId id="1204" r:id="rId49"/>
    <p:sldId id="305" r:id="rId50"/>
    <p:sldId id="439" r:id="rId51"/>
    <p:sldId id="447" r:id="rId52"/>
    <p:sldId id="364" r:id="rId53"/>
    <p:sldId id="365" r:id="rId54"/>
    <p:sldId id="375" r:id="rId55"/>
    <p:sldId id="376" r:id="rId56"/>
    <p:sldId id="366" r:id="rId57"/>
    <p:sldId id="1209" r:id="rId58"/>
    <p:sldId id="396" r:id="rId59"/>
    <p:sldId id="453" r:id="rId60"/>
    <p:sldId id="397" r:id="rId61"/>
    <p:sldId id="398" r:id="rId62"/>
    <p:sldId id="399" r:id="rId63"/>
    <p:sldId id="1210" r:id="rId64"/>
    <p:sldId id="400" r:id="rId65"/>
    <p:sldId id="1211" r:id="rId66"/>
    <p:sldId id="401" r:id="rId67"/>
    <p:sldId id="402" r:id="rId68"/>
    <p:sldId id="403" r:id="rId69"/>
    <p:sldId id="404" r:id="rId70"/>
    <p:sldId id="405" r:id="rId71"/>
    <p:sldId id="1212" r:id="rId72"/>
    <p:sldId id="419" r:id="rId73"/>
    <p:sldId id="1213" r:id="rId74"/>
    <p:sldId id="421" r:id="rId75"/>
    <p:sldId id="422" r:id="rId76"/>
    <p:sldId id="1214" r:id="rId77"/>
    <p:sldId id="424" r:id="rId78"/>
    <p:sldId id="1215" r:id="rId79"/>
    <p:sldId id="1216" r:id="rId80"/>
    <p:sldId id="1217" r:id="rId81"/>
    <p:sldId id="27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3CC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9A1E-4425-48B2-B91B-2A0412CCDF7C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1723-A20C-4D9F-8376-92CDB1A35363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DF11-1788-4B1A-83B5-82B357C308FE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34A0-FDDE-4521-9536-D2A2B5AB25B7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955-AFAF-46A1-9305-4085F6533E72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6911-E35E-42DB-9A0A-5C9838E63A1B}" type="datetime1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65615-9D1A-496B-99D3-743D57D56C6F}" type="datetime1">
              <a:rPr lang="en-US" smtClean="0"/>
              <a:t>11/23/2019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4434A-8C34-42A8-AB0E-154D702CB503}" type="datetime1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43AE8-3086-481D-AFE9-1677AE07D5B7}" type="datetime1">
              <a:rPr lang="en-US" smtClean="0"/>
              <a:t>11/23/2019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828" y="6356350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372B-BC0E-4EF2-BBBB-8BE80F9504A8}" type="datetime1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C812-849A-4E44-BA3E-2FB5D0DB7D48}" type="datetime1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4737-CE18-4D7A-8FB8-D5FD375BA848}" type="datetime1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5617"/>
            <a:ext cx="9144000" cy="2155971"/>
          </a:xfrm>
        </p:spPr>
        <p:txBody>
          <a:bodyPr>
            <a:normAutofit/>
          </a:bodyPr>
          <a:lstStyle/>
          <a:p>
            <a:r>
              <a:rPr lang="en-US" sz="11500" b="1" dirty="0">
                <a:latin typeface="Calibri" panose="020F0502020204030204" pitchFamily="34" charset="0"/>
                <a:cs typeface="Calibri" panose="020F0502020204030204" pitchFamily="34" charset="0"/>
              </a:rPr>
              <a:t>CCPS 506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202924"/>
          </a:xfrm>
        </p:spPr>
        <p:txBody>
          <a:bodyPr/>
          <a:lstStyle/>
          <a:p>
            <a:r>
              <a:rPr lang="en-US" sz="3600" b="1" dirty="0"/>
              <a:t>Comparative Programming Languages</a:t>
            </a:r>
          </a:p>
          <a:p>
            <a:r>
              <a:rPr lang="en-US" sz="3600" b="1" dirty="0"/>
              <a:t>Fall 2019</a:t>
            </a:r>
            <a:endParaRPr lang="en-US" dirty="0"/>
          </a:p>
        </p:txBody>
      </p:sp>
      <p:pic>
        <p:nvPicPr>
          <p:cNvPr id="4" name="Picture 2" descr="Image result for chang schoo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92" y="5655077"/>
            <a:ext cx="3899133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3852" y="6025706"/>
            <a:ext cx="634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Lecture 10: </a:t>
            </a:r>
            <a:r>
              <a:rPr lang="en-US" sz="2400" dirty="0"/>
              <a:t>Ownership and Lifetime in Rust</a:t>
            </a:r>
          </a:p>
        </p:txBody>
      </p:sp>
    </p:spTree>
    <p:extLst>
      <p:ext uri="{BB962C8B-B14F-4D97-AF65-F5344CB8AC3E}">
        <p14:creationId xmlns:p14="http://schemas.microsoft.com/office/powerpoint/2010/main" val="14224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1AAC2-3063-4B13-8F97-F7ADD292D3D4}"/>
              </a:ext>
            </a:extLst>
          </p:cNvPr>
          <p:cNvSpPr txBox="1"/>
          <p:nvPr/>
        </p:nvSpPr>
        <p:spPr>
          <a:xfrm>
            <a:off x="2638147" y="1624898"/>
            <a:ext cx="691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Three rules: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182C4-3AAC-4883-B21B-9C3429205531}"/>
              </a:ext>
            </a:extLst>
          </p:cNvPr>
          <p:cNvSpPr txBox="1"/>
          <p:nvPr/>
        </p:nvSpPr>
        <p:spPr>
          <a:xfrm>
            <a:off x="1482572" y="2574525"/>
            <a:ext cx="969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Each value in Rust has a variable that’s called its </a:t>
            </a:r>
            <a:r>
              <a:rPr lang="en-US" sz="2800" i="1" dirty="0"/>
              <a:t>owner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There can only be one owner at a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the owner goes out of scope, the value is dropped.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24BCFC-83C2-42A4-B709-62040099D753}"/>
              </a:ext>
            </a:extLst>
          </p:cNvPr>
          <p:cNvCxnSpPr/>
          <p:nvPr/>
        </p:nvCxnSpPr>
        <p:spPr>
          <a:xfrm>
            <a:off x="6293552" y="3922851"/>
            <a:ext cx="89664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9EE9-A5E8-4763-B28D-D9CB1B8B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588D0A-4111-4301-8D3D-A84A64EEA52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8742F-3D22-4D8F-948E-826EACFD63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1101B-A645-48F5-BE3B-01B382B0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1639"/>
            <a:ext cx="10515600" cy="3069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FD869-DFC9-4034-B936-500D0E8646AF}"/>
              </a:ext>
            </a:extLst>
          </p:cNvPr>
          <p:cNvSpPr txBox="1"/>
          <p:nvPr/>
        </p:nvSpPr>
        <p:spPr>
          <a:xfrm>
            <a:off x="1393792" y="5335480"/>
            <a:ext cx="94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This is normal, nothing new.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D8B05-3896-4286-A292-8960DE2B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8577A5-2BA9-4564-92E1-0CA9F8E9DD5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Scope in Rust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D41375-A849-4508-9F29-C19CDF73AD5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145150-9967-46AF-8D1A-CAD659D4635D}"/>
              </a:ext>
            </a:extLst>
          </p:cNvPr>
          <p:cNvSpPr txBox="1"/>
          <p:nvPr/>
        </p:nvSpPr>
        <p:spPr>
          <a:xfrm>
            <a:off x="2220334" y="2131075"/>
            <a:ext cx="8426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Primitives stored on the stack behave as per usual.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does Rust clean up data stored on the heap?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consider Strings – A complex type stored on the heap.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5352-1631-479D-8B1D-918A8DB9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FD6893-ED47-4554-8EE8-93EFF3C9535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Scope in Rust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76A275-7C1E-49AF-9AAB-3F57A17961C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9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6180D-FA40-492E-A70F-F73FBB1A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3925"/>
            <a:ext cx="6494562" cy="4186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C68FA-5C27-4198-B771-B8F23A32C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1" b="39033"/>
          <a:stretch/>
        </p:blipFill>
        <p:spPr>
          <a:xfrm>
            <a:off x="6116715" y="4523582"/>
            <a:ext cx="6075286" cy="23344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2BCC-A5FC-4754-B3F6-4A524E4D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F62FEA-8474-493B-A9F9-0246830F93E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230B37-79D8-478A-A483-D2BECB03A00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51B9DE-D10D-4497-8112-81059C96C786}"/>
              </a:ext>
            </a:extLst>
          </p:cNvPr>
          <p:cNvSpPr txBox="1"/>
          <p:nvPr/>
        </p:nvSpPr>
        <p:spPr>
          <a:xfrm>
            <a:off x="6984193" y="1992281"/>
            <a:ext cx="4369607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 literals are different from regular strings.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Their size is fixed, encoded directly into the executable.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Strings not defined as a literal might have unknown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stored on the heap.</a:t>
            </a:r>
          </a:p>
        </p:txBody>
      </p:sp>
    </p:spTree>
    <p:extLst>
      <p:ext uri="{BB962C8B-B14F-4D97-AF65-F5344CB8AC3E}">
        <p14:creationId xmlns:p14="http://schemas.microsoft.com/office/powerpoint/2010/main" val="9399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F4C888-7683-457A-8D4E-25B8DA18B201}"/>
              </a:ext>
            </a:extLst>
          </p:cNvPr>
          <p:cNvSpPr txBox="1"/>
          <p:nvPr/>
        </p:nvSpPr>
        <p:spPr>
          <a:xfrm>
            <a:off x="1368640" y="1671496"/>
            <a:ext cx="9454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for string requested at run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must be returned to the OS when we’re done with the string.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A22B-0156-47F9-9CFB-51BD044B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1863"/>
            <a:ext cx="7255276" cy="299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78616-2397-494D-8BB4-91EEE1BE6CC4}"/>
              </a:ext>
            </a:extLst>
          </p:cNvPr>
          <p:cNvSpPr txBox="1"/>
          <p:nvPr/>
        </p:nvSpPr>
        <p:spPr>
          <a:xfrm>
            <a:off x="3417903" y="2840854"/>
            <a:ext cx="7617041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Calling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String</a:t>
            </a:r>
            <a:r>
              <a:rPr lang="en-US" sz="2400" b="1" dirty="0">
                <a:latin typeface="Consolas" panose="020B0609020204030204" pitchFamily="49" charset="0"/>
              </a:rPr>
              <a:t>::from</a:t>
            </a:r>
            <a:r>
              <a:rPr lang="en-US" sz="2400" dirty="0"/>
              <a:t> makes a memory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again, this is normal behavior. In Java we would say: String s = new String(“Hello”); to accomplish the same.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F8C5C-D7CB-4860-A01F-FAABA9EB5AC7}"/>
              </a:ext>
            </a:extLst>
          </p:cNvPr>
          <p:cNvSpPr txBox="1"/>
          <p:nvPr/>
        </p:nvSpPr>
        <p:spPr>
          <a:xfrm>
            <a:off x="5328694" y="5108637"/>
            <a:ext cx="3795458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no longer need that string?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47E71-CF16-441A-AFF3-8C72A60E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B7D150-B618-4C0A-8633-ED9F8193FDC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Heap Strings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B86445-EFAB-40E0-AF95-75F17A0E98D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6F5BBA-B1B2-4A19-843F-F55B1219FC9C}"/>
              </a:ext>
            </a:extLst>
          </p:cNvPr>
          <p:cNvSpPr txBox="1"/>
          <p:nvPr/>
        </p:nvSpPr>
        <p:spPr>
          <a:xfrm>
            <a:off x="2038904" y="764285"/>
            <a:ext cx="81141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happens when we no longer need that string?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07F62-99B7-4A7B-A71A-F065DFCB2B61}"/>
              </a:ext>
            </a:extLst>
          </p:cNvPr>
          <p:cNvSpPr txBox="1"/>
          <p:nvPr/>
        </p:nvSpPr>
        <p:spPr>
          <a:xfrm>
            <a:off x="1235475" y="1915137"/>
            <a:ext cx="9721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Without garbage collection, we have to identify when memory is no longer being used and free it explicitly.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Doing this correctly has historically been a difficult programming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 early, variables become invalid. Too late, waste memory. Do it twice by accident? Also an error.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to pair one </a:t>
            </a:r>
            <a:r>
              <a:rPr lang="en-US" sz="2400" dirty="0">
                <a:latin typeface="Consolas" panose="020B0609020204030204" pitchFamily="49" charset="0"/>
              </a:rPr>
              <a:t>allocate()</a:t>
            </a:r>
            <a:r>
              <a:rPr lang="en-US" sz="2400" dirty="0"/>
              <a:t> to one </a:t>
            </a:r>
            <a:r>
              <a:rPr lang="en-US" sz="2400" dirty="0">
                <a:latin typeface="Consolas" panose="020B0609020204030204" pitchFamily="49" charset="0"/>
              </a:rPr>
              <a:t>free()</a:t>
            </a:r>
            <a:r>
              <a:rPr lang="en-US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FBA61-31B2-4D5F-9261-55FD476EBBBB}"/>
              </a:ext>
            </a:extLst>
          </p:cNvPr>
          <p:cNvSpPr txBox="1"/>
          <p:nvPr/>
        </p:nvSpPr>
        <p:spPr>
          <a:xfrm>
            <a:off x="1831175" y="4736461"/>
            <a:ext cx="8529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Rust, memory is automatically returned when the variable that </a:t>
            </a:r>
            <a:r>
              <a:rPr lang="en-US" sz="2800" b="1" i="1" dirty="0"/>
              <a:t>owns</a:t>
            </a:r>
            <a:r>
              <a:rPr lang="en-US" sz="2800" dirty="0"/>
              <a:t> it leaves scope.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28D94-443C-4374-90BF-6F746F13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14E2E-A9F3-46B1-9771-ED0FC7B17A8C}"/>
              </a:ext>
            </a:extLst>
          </p:cNvPr>
          <p:cNvSpPr txBox="1"/>
          <p:nvPr/>
        </p:nvSpPr>
        <p:spPr>
          <a:xfrm>
            <a:off x="1455938" y="727968"/>
            <a:ext cx="9135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In Rust, memory is automatically returned when once the variable that owns it leaves scope.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9341F-4013-4E69-AE25-59654BFB5C37}"/>
              </a:ext>
            </a:extLst>
          </p:cNvPr>
          <p:cNvSpPr txBox="1"/>
          <p:nvPr/>
        </p:nvSpPr>
        <p:spPr>
          <a:xfrm>
            <a:off x="2078854" y="1844279"/>
            <a:ext cx="803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having multiple references to a single object? Freeing after one leaves scope invalidates the others. In Java: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81D7B-ED4A-4DE8-BBEE-17392308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6" y="3142696"/>
            <a:ext cx="8008954" cy="3156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956C8-DCAE-4046-A5DC-E982D785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8" y="3246540"/>
            <a:ext cx="4605568" cy="2860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22FEB-0881-442F-A6D7-55BE71F1C39A}"/>
              </a:ext>
            </a:extLst>
          </p:cNvPr>
          <p:cNvSpPr txBox="1"/>
          <p:nvPr/>
        </p:nvSpPr>
        <p:spPr>
          <a:xfrm>
            <a:off x="6023498" y="5521911"/>
            <a:ext cx="5521910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Three references, one object!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FB00E-8113-4E6D-A338-EE459620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66841F-7A1C-47F9-8762-20A0B88C2D11}"/>
              </a:ext>
            </a:extLst>
          </p:cNvPr>
          <p:cNvSpPr txBox="1"/>
          <p:nvPr/>
        </p:nvSpPr>
        <p:spPr>
          <a:xfrm>
            <a:off x="1659384" y="1999538"/>
            <a:ext cx="892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Ownership - Three Rules: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35642-E854-4342-B24A-0A1692172567}"/>
              </a:ext>
            </a:extLst>
          </p:cNvPr>
          <p:cNvSpPr txBox="1"/>
          <p:nvPr/>
        </p:nvSpPr>
        <p:spPr>
          <a:xfrm>
            <a:off x="1659384" y="2584313"/>
            <a:ext cx="969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Each value in Rust has a variable that’s called its </a:t>
            </a:r>
            <a:r>
              <a:rPr lang="en-US" sz="2800" i="1" dirty="0"/>
              <a:t>owner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There can only be one owner at a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the owner goes out of scope, the value is dropped.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1BB67-ED3A-4DE4-80AE-1C80FC37D376}"/>
              </a:ext>
            </a:extLst>
          </p:cNvPr>
          <p:cNvSpPr/>
          <p:nvPr/>
        </p:nvSpPr>
        <p:spPr>
          <a:xfrm>
            <a:off x="1614999" y="3086389"/>
            <a:ext cx="6445186" cy="4047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2F005-4907-456D-9D67-E60562F290E2}"/>
              </a:ext>
            </a:extLst>
          </p:cNvPr>
          <p:cNvSpPr/>
          <p:nvPr/>
        </p:nvSpPr>
        <p:spPr>
          <a:xfrm>
            <a:off x="3042671" y="4454943"/>
            <a:ext cx="6106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1" dirty="0"/>
              <a:t>There can only be one!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08B0-6D04-4755-95D5-441978F5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5812CD-5E98-4C7F-8E72-E7644BB17E7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But Remember!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ED9891-AEA3-4EDD-B1CC-D89C8B3F1AA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5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7194D3-51F0-40D7-9840-5B3976982A86}"/>
              </a:ext>
            </a:extLst>
          </p:cNvPr>
          <p:cNvSpPr txBox="1"/>
          <p:nvPr/>
        </p:nvSpPr>
        <p:spPr>
          <a:xfrm>
            <a:off x="1528439" y="570231"/>
            <a:ext cx="9135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In Rust, memory is automatically returned when once the variable that owns it leaves scope.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A63C3-819C-4A02-8B4E-532E597132FD}"/>
              </a:ext>
            </a:extLst>
          </p:cNvPr>
          <p:cNvSpPr txBox="1"/>
          <p:nvPr/>
        </p:nvSpPr>
        <p:spPr>
          <a:xfrm>
            <a:off x="2178346" y="1694308"/>
            <a:ext cx="7540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a variable goes out of scope, Rust calls a special function automatically called </a:t>
            </a:r>
            <a:r>
              <a:rPr lang="en-US" sz="2400" b="1" dirty="0">
                <a:latin typeface="Consolas" panose="020B0609020204030204" pitchFamily="49" charset="0"/>
              </a:rPr>
              <a:t>drop()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function is called at the closing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we have multiple variables interacting with the same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1B058-8B3F-46AC-87BA-17E27608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20" y="3974113"/>
            <a:ext cx="3458639" cy="2239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5909B-B84F-4E9A-9877-A600CD6412ED}"/>
              </a:ext>
            </a:extLst>
          </p:cNvPr>
          <p:cNvSpPr txBox="1"/>
          <p:nvPr/>
        </p:nvSpPr>
        <p:spPr>
          <a:xfrm>
            <a:off x="5295951" y="4124278"/>
            <a:ext cx="529109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primitives, we get two separate variables stored in memory (stack)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y</a:t>
            </a:r>
            <a:r>
              <a:rPr lang="en-US" sz="2400" dirty="0"/>
              <a:t> are separate – changing one does not affect the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typical, and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12415-6A1C-4402-AB7A-6828A144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C6A23-AAFE-4A99-B70E-A95DCE99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91" y="567868"/>
            <a:ext cx="6677418" cy="19359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996F33-8F75-437D-A478-D6330569A66E}"/>
              </a:ext>
            </a:extLst>
          </p:cNvPr>
          <p:cNvCxnSpPr/>
          <p:nvPr/>
        </p:nvCxnSpPr>
        <p:spPr>
          <a:xfrm flipH="1">
            <a:off x="7735973" y="1500324"/>
            <a:ext cx="243248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9701D9-D21E-4FFF-96EA-1C125060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21" y="3006154"/>
            <a:ext cx="5095320" cy="3283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F5BB8-1BDB-4BFA-B447-B1258367DE54}"/>
              </a:ext>
            </a:extLst>
          </p:cNvPr>
          <p:cNvSpPr txBox="1"/>
          <p:nvPr/>
        </p:nvSpPr>
        <p:spPr>
          <a:xfrm>
            <a:off x="1074198" y="3453414"/>
            <a:ext cx="2290439" cy="52322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On the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75D65-7D19-42C7-A034-3238623E0345}"/>
              </a:ext>
            </a:extLst>
          </p:cNvPr>
          <p:cNvSpPr txBox="1"/>
          <p:nvPr/>
        </p:nvSpPr>
        <p:spPr>
          <a:xfrm>
            <a:off x="8892325" y="3453414"/>
            <a:ext cx="2290439" cy="52322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On the heap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46DAF7-14D4-4F26-B72F-BAE13C2C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99683-6D49-4B76-9EF0-B8731AD1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92A0B6-6C6B-4B32-AE93-2D7D87D3116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F935B-E71F-4A01-93B2-5F4AC32087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5051-B05A-48EB-BEDB-6A4FACC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D0659-6DAC-42CC-856E-4EF72D5DB75D}"/>
              </a:ext>
            </a:extLst>
          </p:cNvPr>
          <p:cNvSpPr txBox="1"/>
          <p:nvPr/>
        </p:nvSpPr>
        <p:spPr>
          <a:xfrm>
            <a:off x="3337511" y="3829531"/>
            <a:ext cx="6237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GETTING CLOSER!</a:t>
            </a:r>
            <a:r>
              <a:rPr lang="en-US" sz="2800" dirty="0"/>
              <a:t> Two more weeks.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Final Exam is on December 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90% Haskell and Rust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Same style as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forget about the assignments!</a:t>
            </a:r>
          </a:p>
        </p:txBody>
      </p:sp>
    </p:spTree>
    <p:extLst>
      <p:ext uri="{BB962C8B-B14F-4D97-AF65-F5344CB8AC3E}">
        <p14:creationId xmlns:p14="http://schemas.microsoft.com/office/powerpoint/2010/main" val="16303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3CC8DB-ED46-46FB-B18A-647A8399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2" y="1235109"/>
            <a:ext cx="4788046" cy="4964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4C6A23-AAFE-4A99-B70E-A95DCE99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91" y="443283"/>
            <a:ext cx="6677418" cy="19359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996F33-8F75-437D-A478-D6330569A66E}"/>
              </a:ext>
            </a:extLst>
          </p:cNvPr>
          <p:cNvCxnSpPr/>
          <p:nvPr/>
        </p:nvCxnSpPr>
        <p:spPr>
          <a:xfrm flipH="1">
            <a:off x="7180504" y="1704212"/>
            <a:ext cx="243248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42AB90-8F1F-47A5-9D5A-17636DBB9C4F}"/>
              </a:ext>
            </a:extLst>
          </p:cNvPr>
          <p:cNvSpPr txBox="1"/>
          <p:nvPr/>
        </p:nvSpPr>
        <p:spPr>
          <a:xfrm>
            <a:off x="5697229" y="3139956"/>
            <a:ext cx="5963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Stack data copied, heap data is not.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Copying heap data is more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typical in most imperative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still potentially free data twice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still potentially invalidate other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3251B-87BE-4293-8DE9-269F051D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6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C58A2-BEA7-4190-BC42-75415E5EEF5E}"/>
              </a:ext>
            </a:extLst>
          </p:cNvPr>
          <p:cNvSpPr txBox="1"/>
          <p:nvPr/>
        </p:nvSpPr>
        <p:spPr>
          <a:xfrm>
            <a:off x="1633491" y="607636"/>
            <a:ext cx="969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Each value in Rust has a variable that’s called its </a:t>
            </a:r>
            <a:r>
              <a:rPr lang="en-US" sz="2800" i="1" dirty="0"/>
              <a:t>owner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There can only be one owner at a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the owner goes out of scope, the value is dropped.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C206-991A-4573-BAC0-E0FFB013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0" y="2580303"/>
            <a:ext cx="7244363" cy="3716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5CBFE-4198-4DEF-A41B-E8A86E1A6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17"/>
          <a:stretch/>
        </p:blipFill>
        <p:spPr>
          <a:xfrm>
            <a:off x="5333723" y="2680985"/>
            <a:ext cx="6858277" cy="3514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3A101-B263-4135-AFDA-0C219355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C58A2-BEA7-4190-BC42-75415E5EEF5E}"/>
              </a:ext>
            </a:extLst>
          </p:cNvPr>
          <p:cNvSpPr txBox="1"/>
          <p:nvPr/>
        </p:nvSpPr>
        <p:spPr>
          <a:xfrm>
            <a:off x="1633491" y="607636"/>
            <a:ext cx="969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Each value in Rust has a variable that’s called its </a:t>
            </a:r>
            <a:r>
              <a:rPr lang="en-US" sz="2800" i="1" dirty="0"/>
              <a:t>owner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There can only be one owner at a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the owner goes out of scope, the value is dropped.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C206-991A-4573-BAC0-E0FFB013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0" y="2580303"/>
            <a:ext cx="7244363" cy="371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9191D-2DAB-4FDC-8678-686E38388895}"/>
              </a:ext>
            </a:extLst>
          </p:cNvPr>
          <p:cNvSpPr txBox="1"/>
          <p:nvPr/>
        </p:nvSpPr>
        <p:spPr>
          <a:xfrm>
            <a:off x="7368973" y="2862836"/>
            <a:ext cx="4326638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say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  <a:r>
              <a:rPr lang="en-US" sz="2400" b="1" dirty="0">
                <a:latin typeface="Consolas" panose="020B0609020204030204" pitchFamily="49" charset="0"/>
              </a:rPr>
              <a:t> s2 = s1</a:t>
            </a:r>
            <a:r>
              <a:rPr lang="en-US" sz="2400" dirty="0"/>
              <a:t>, s1 becomes invalid.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when it leaves scope, memory is not freed.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no longer use s1!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C3F65D-AC9D-4DC1-9C2E-87DE4C2E6512}"/>
              </a:ext>
            </a:extLst>
          </p:cNvPr>
          <p:cNvCxnSpPr/>
          <p:nvPr/>
        </p:nvCxnSpPr>
        <p:spPr>
          <a:xfrm>
            <a:off x="1269505" y="5051395"/>
            <a:ext cx="398607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D19DB-4BC3-471E-8F54-457805F4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3F28D-211D-4359-B822-0CB90040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95" y="878054"/>
            <a:ext cx="4788046" cy="4964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FD77C6-8066-4879-BF16-78DBD7F81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47"/>
          <a:stretch/>
        </p:blipFill>
        <p:spPr>
          <a:xfrm>
            <a:off x="6375715" y="931322"/>
            <a:ext cx="5191888" cy="19359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084522-5702-4229-A11A-45DCC707A33C}"/>
              </a:ext>
            </a:extLst>
          </p:cNvPr>
          <p:cNvCxnSpPr/>
          <p:nvPr/>
        </p:nvCxnSpPr>
        <p:spPr>
          <a:xfrm>
            <a:off x="7013360" y="2405852"/>
            <a:ext cx="173114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336DCBA-3964-4D2C-A768-5EE110BCE1DF}"/>
              </a:ext>
            </a:extLst>
          </p:cNvPr>
          <p:cNvSpPr/>
          <p:nvPr/>
        </p:nvSpPr>
        <p:spPr>
          <a:xfrm>
            <a:off x="843379" y="710214"/>
            <a:ext cx="3018408" cy="25301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84505-9406-4E62-BDAF-F07A47BF4EBE}"/>
              </a:ext>
            </a:extLst>
          </p:cNvPr>
          <p:cNvSpPr txBox="1"/>
          <p:nvPr/>
        </p:nvSpPr>
        <p:spPr>
          <a:xfrm>
            <a:off x="6197387" y="3098632"/>
            <a:ext cx="554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Rust, we say s1 gets </a:t>
            </a:r>
            <a:r>
              <a:rPr lang="en-US" sz="2800" i="1" dirty="0"/>
              <a:t>moved</a:t>
            </a:r>
            <a:r>
              <a:rPr lang="en-US" sz="2800" dirty="0"/>
              <a:t> to s2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4D7DE-2B00-4310-AB8B-8FE42BF13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33" b="14509"/>
          <a:stretch/>
        </p:blipFill>
        <p:spPr>
          <a:xfrm>
            <a:off x="6375715" y="3853229"/>
            <a:ext cx="5816285" cy="30047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76C8F-4669-48D5-ADC1-7772AEF3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4ED1D1-1DC6-4534-8BB3-49422A2621D1}"/>
              </a:ext>
            </a:extLst>
          </p:cNvPr>
          <p:cNvSpPr txBox="1"/>
          <p:nvPr/>
        </p:nvSpPr>
        <p:spPr>
          <a:xfrm>
            <a:off x="2202755" y="1278709"/>
            <a:ext cx="7786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 Rust, we say s1 gets </a:t>
            </a:r>
            <a:r>
              <a:rPr lang="en-US" sz="4000" b="1" i="1" dirty="0"/>
              <a:t>moved</a:t>
            </a:r>
            <a:r>
              <a:rPr lang="en-US" sz="4000" dirty="0"/>
              <a:t> to s2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94D12-9982-4974-BE1C-40D8C4B14B30}"/>
              </a:ext>
            </a:extLst>
          </p:cNvPr>
          <p:cNvSpPr txBox="1"/>
          <p:nvPr/>
        </p:nvSpPr>
        <p:spPr>
          <a:xfrm>
            <a:off x="1877942" y="2558574"/>
            <a:ext cx="8436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Different from a shallow copy, since the old reference is invalidated.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67FA2-D693-48B1-979E-9C80F7F163BF}"/>
              </a:ext>
            </a:extLst>
          </p:cNvPr>
          <p:cNvSpPr txBox="1"/>
          <p:nvPr/>
        </p:nvSpPr>
        <p:spPr>
          <a:xfrm>
            <a:off x="1070851" y="4411295"/>
            <a:ext cx="1005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Only one reference can free the heap memory.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15BA3-0FA9-4EB6-ABE6-42D119D1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E3A7E-1C1A-4C75-802F-E96C3C0A500F}"/>
              </a:ext>
            </a:extLst>
          </p:cNvPr>
          <p:cNvSpPr txBox="1"/>
          <p:nvPr/>
        </p:nvSpPr>
        <p:spPr>
          <a:xfrm>
            <a:off x="2638147" y="1580714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Like most languages, Rust can deep copy: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ADE92-A17A-4B46-85C6-3FED7CE6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9" y="2591463"/>
            <a:ext cx="6694635" cy="3250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9425B-4E65-4F05-B687-B865E009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5" y="2122549"/>
            <a:ext cx="3362325" cy="43529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3BF5E-E34C-4FA8-8214-95D5F05B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BE16F7-695B-4458-BE78-555E928D9D8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Deep Copy: </a:t>
            </a:r>
            <a:r>
              <a:rPr lang="en-US" sz="4000" dirty="0">
                <a:latin typeface="Consolas" panose="020B0609020204030204" pitchFamily="49" charset="0"/>
              </a:rPr>
              <a:t>clone()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5598FE-3476-4FFF-B83F-B3B9E7CC247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9ADE92-A17A-4B46-85C6-3FED7CE6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9" y="2591463"/>
            <a:ext cx="6694635" cy="3250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A7515-D2EA-427C-A622-BBFC88CA7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37"/>
          <a:stretch/>
        </p:blipFill>
        <p:spPr>
          <a:xfrm>
            <a:off x="6753885" y="2298499"/>
            <a:ext cx="5438115" cy="39542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D8E6-855D-4C17-9CCA-B0B47B22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05186-6988-4761-8E81-9AE442BE7F6A}"/>
              </a:ext>
            </a:extLst>
          </p:cNvPr>
          <p:cNvSpPr txBox="1"/>
          <p:nvPr/>
        </p:nvSpPr>
        <p:spPr>
          <a:xfrm>
            <a:off x="2638147" y="1580714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Like most languages, Rust can deep copy: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9FD8AB-B32E-42F2-81D9-30E6854F4C6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Deep Copy: </a:t>
            </a:r>
            <a:r>
              <a:rPr lang="en-US" sz="4000" dirty="0">
                <a:latin typeface="Consolas" panose="020B0609020204030204" pitchFamily="49" charset="0"/>
              </a:rPr>
              <a:t>clone()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E3EEAD-03DD-4405-91DD-332D9DEE9D3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8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6BF8BB-1D78-4A9A-8A7C-3B4C5CDDEFD8}"/>
              </a:ext>
            </a:extLst>
          </p:cNvPr>
          <p:cNvSpPr txBox="1"/>
          <p:nvPr/>
        </p:nvSpPr>
        <p:spPr>
          <a:xfrm>
            <a:off x="1375899" y="1494146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Passing an argument moves or copies, just like assignment: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FA2BC-306B-4310-8927-DDAC3D41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19"/>
            <a:ext cx="5200650" cy="429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CC9E2-D05B-484D-95B0-3B3DA270D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9003"/>
          <a:stretch/>
        </p:blipFill>
        <p:spPr>
          <a:xfrm>
            <a:off x="5449132" y="2435114"/>
            <a:ext cx="6742868" cy="3514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E0D2F-2688-4A09-A83B-A3D2C496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B4376B-1C3F-4B05-B0F9-FEE1CA42D84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 and Functions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2CAF2C-E520-4C84-9268-D907BB38CA9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7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ECEE39-1126-4E57-A733-92BA8FE3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0041"/>
            <a:ext cx="5200650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828F3-C3C5-48DB-9C15-9ACE9C288E47}"/>
              </a:ext>
            </a:extLst>
          </p:cNvPr>
          <p:cNvSpPr txBox="1"/>
          <p:nvPr/>
        </p:nvSpPr>
        <p:spPr>
          <a:xfrm>
            <a:off x="5937807" y="2536912"/>
            <a:ext cx="5200650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Ownership moved from </a:t>
            </a: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to </a:t>
            </a:r>
            <a:r>
              <a:rPr lang="en-US" sz="2400" b="1" dirty="0">
                <a:latin typeface="Consolas" panose="020B0609020204030204" pitchFamily="49" charset="0"/>
              </a:rPr>
              <a:t>word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is now invalid!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very different from any other language we’re used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doesn’t happen with primitives because they will simply be copied.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get a hint: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D2BF2-EA99-4F7D-BE00-4A71E6C5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2" y="5775249"/>
            <a:ext cx="11443270" cy="76026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0EE3C-D7D3-4722-8417-7E884BA9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DA466-A9FF-4297-A424-3B89EC008316}"/>
              </a:ext>
            </a:extLst>
          </p:cNvPr>
          <p:cNvSpPr txBox="1"/>
          <p:nvPr/>
        </p:nvSpPr>
        <p:spPr>
          <a:xfrm>
            <a:off x="1375899" y="1494146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Passing an argument moves or copies, just like assignment: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58CBF6-866B-4E71-8322-94CB337D73E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 and Functions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AC94A-953A-4F09-94A9-7C125A2E3E5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84A2F-40F7-4903-AE2E-9FB47224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116"/>
            <a:ext cx="6029325" cy="456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72DCB-AA5E-4D44-BC21-3338A596F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24" b="16090"/>
          <a:stretch/>
        </p:blipFill>
        <p:spPr>
          <a:xfrm>
            <a:off x="6226088" y="2201821"/>
            <a:ext cx="5965912" cy="2949190"/>
          </a:xfrm>
          <a:prstGeom prst="rect">
            <a:avLst/>
          </a:prstGeom>
        </p:spPr>
      </p:pic>
      <p:pic>
        <p:nvPicPr>
          <p:cNvPr id="103426" name="Picture 2" descr="Image result for excited">
            <a:extLst>
              <a:ext uri="{FF2B5EF4-FFF2-40B4-BE49-F238E27FC236}">
                <a16:creationId xmlns:a16="http://schemas.microsoft.com/office/drawing/2014/main" id="{DA415D60-6324-4F8B-A0E3-DF137CA79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3" b="12307"/>
          <a:stretch/>
        </p:blipFill>
        <p:spPr bwMode="auto">
          <a:xfrm>
            <a:off x="8220139" y="4119327"/>
            <a:ext cx="3971861" cy="27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0DE01-ABAC-4321-BE8C-286E659B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140132-97B8-4E01-9072-8021651CACA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Returning Ownership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A486A1-69A1-477B-A9E2-BC033292D18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ust">
            <a:extLst>
              <a:ext uri="{FF2B5EF4-FFF2-40B4-BE49-F238E27FC236}">
                <a16:creationId xmlns:a16="http://schemas.microsoft.com/office/drawing/2014/main" id="{96894E52-C294-4E6A-8333-E66A9129E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59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B3795-DF27-4AFD-9675-A89278BC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6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B7A642-29D0-4C5E-95E9-FA19A947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780"/>
            <a:ext cx="6029325" cy="456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C6EDF-98B3-4BD7-9BDB-F6E6A868D793}"/>
              </a:ext>
            </a:extLst>
          </p:cNvPr>
          <p:cNvSpPr txBox="1"/>
          <p:nvPr/>
        </p:nvSpPr>
        <p:spPr>
          <a:xfrm>
            <a:off x="6277114" y="2182286"/>
            <a:ext cx="5076686" cy="34163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Ownership moved from </a:t>
            </a: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to </a:t>
            </a:r>
            <a:r>
              <a:rPr lang="en-US" sz="2400" b="1" dirty="0">
                <a:latin typeface="Consolas" panose="020B0609020204030204" pitchFamily="49" charset="0"/>
              </a:rPr>
              <a:t>word </a:t>
            </a:r>
            <a:r>
              <a:rPr lang="en-US" sz="2400" dirty="0"/>
              <a:t>and back to </a:t>
            </a:r>
            <a:r>
              <a:rPr lang="en-US" sz="2400" b="1" dirty="0">
                <a:latin typeface="Consolas" panose="020B0609020204030204" pitchFamily="49" charset="0"/>
              </a:rPr>
              <a:t>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is invalid when we move to </a:t>
            </a:r>
            <a:r>
              <a:rPr lang="en-US" sz="2400" b="1" dirty="0"/>
              <a:t>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word</a:t>
            </a:r>
            <a:r>
              <a:rPr lang="en-US" sz="2400" dirty="0"/>
              <a:t> is invalid when moved to </a:t>
            </a:r>
            <a:r>
              <a:rPr lang="en-US" sz="2400" b="1" dirty="0"/>
              <a:t>s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Allowed because </a:t>
            </a:r>
            <a:r>
              <a:rPr lang="en-US" sz="2400" b="1" dirty="0"/>
              <a:t>s</a:t>
            </a:r>
            <a:r>
              <a:rPr lang="en-US" sz="2400" dirty="0"/>
              <a:t> is mutable.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dirty="0" err="1"/>
              <a:t>string_pass</a:t>
            </a:r>
            <a:r>
              <a:rPr lang="en-US" sz="2400" dirty="0"/>
              <a:t> reaches }, </a:t>
            </a:r>
            <a:r>
              <a:rPr lang="en-US" sz="2400" b="1" dirty="0"/>
              <a:t>word</a:t>
            </a:r>
            <a:r>
              <a:rPr lang="en-US" sz="2400" dirty="0"/>
              <a:t> has already been moved to </a:t>
            </a:r>
            <a:r>
              <a:rPr lang="en-US" sz="2400" b="1" dirty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 </a:t>
            </a:r>
            <a:r>
              <a:rPr lang="en-US" sz="2400" b="1" dirty="0"/>
              <a:t>word</a:t>
            </a:r>
            <a:r>
              <a:rPr lang="en-US" sz="2400" dirty="0"/>
              <a:t> is invalid and the string on the heap isn’t freed.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EE8C0-8BD3-4B6B-8E00-79F58BD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7391BE-A748-4E48-A931-BEEE4669C0F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Returning Ownership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6BE99-8C93-4899-83F4-0848534B7D9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1FFDC-9247-4E2D-A006-9C616EFF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4852"/>
            <a:ext cx="6534150" cy="418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DAEA8-F525-40BD-80F6-62AE3284983C}"/>
              </a:ext>
            </a:extLst>
          </p:cNvPr>
          <p:cNvSpPr txBox="1"/>
          <p:nvPr/>
        </p:nvSpPr>
        <p:spPr>
          <a:xfrm>
            <a:off x="1375899" y="1593526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Limiting. Forced to use return value for ownership.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08E5A-D4B9-44E3-8AD6-D5411CD70C5E}"/>
              </a:ext>
            </a:extLst>
          </p:cNvPr>
          <p:cNvSpPr txBox="1"/>
          <p:nvPr/>
        </p:nvSpPr>
        <p:spPr>
          <a:xfrm>
            <a:off x="6160363" y="2455541"/>
            <a:ext cx="5193437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s1</a:t>
            </a:r>
            <a:r>
              <a:rPr lang="en-US" sz="2400" dirty="0"/>
              <a:t> moves to </a:t>
            </a:r>
            <a:r>
              <a:rPr lang="en-US" sz="2400" b="1" dirty="0"/>
              <a:t>word</a:t>
            </a:r>
            <a:r>
              <a:rPr lang="en-US" sz="2400" dirty="0"/>
              <a:t>, </a:t>
            </a:r>
            <a:r>
              <a:rPr lang="en-US" sz="2400" b="1" dirty="0"/>
              <a:t>word</a:t>
            </a:r>
            <a:r>
              <a:rPr lang="en-US" sz="2400" dirty="0"/>
              <a:t> moves to </a:t>
            </a:r>
            <a:r>
              <a:rPr lang="en-US" sz="2400" b="1" dirty="0"/>
              <a:t>s2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a tuple consisting of the length of word, and word itself.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len</a:t>
            </a:r>
            <a:r>
              <a:rPr lang="en-US" sz="2400" b="1" dirty="0"/>
              <a:t>()</a:t>
            </a:r>
            <a:r>
              <a:rPr lang="en-US" sz="2400" dirty="0"/>
              <a:t> function returns length of array.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FD3CE-220F-4371-BC8C-F2931EDB5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51" b="24993"/>
          <a:stretch/>
        </p:blipFill>
        <p:spPr>
          <a:xfrm>
            <a:off x="6973270" y="4221723"/>
            <a:ext cx="5218730" cy="26362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E7F63-D150-4DD9-9F9F-4B9C405E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49F03C-5830-4834-934E-7173283D9DD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Returning Ownership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165EA6-9574-4560-BB69-80074C71AAD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0379C4-241C-407E-B489-7CAE0C46D719}"/>
              </a:ext>
            </a:extLst>
          </p:cNvPr>
          <p:cNvSpPr txBox="1"/>
          <p:nvPr/>
        </p:nvSpPr>
        <p:spPr>
          <a:xfrm>
            <a:off x="1375899" y="1616280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Instead of returning a tuple, pass a reference: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545E9-708D-4CDC-A69B-B3B3CBF4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0360"/>
            <a:ext cx="8315325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42A61-015E-4ECE-A9E3-0F63A4774A08}"/>
              </a:ext>
            </a:extLst>
          </p:cNvPr>
          <p:cNvSpPr txBox="1"/>
          <p:nvPr/>
        </p:nvSpPr>
        <p:spPr>
          <a:xfrm>
            <a:off x="6872945" y="4227260"/>
            <a:ext cx="4480855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looks similar to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word</a:t>
            </a:r>
            <a:r>
              <a:rPr lang="en-US" sz="2400" dirty="0"/>
              <a:t> is now a </a:t>
            </a:r>
            <a:r>
              <a:rPr lang="en-US" sz="2400" i="1" dirty="0"/>
              <a:t>reference</a:t>
            </a:r>
            <a:r>
              <a:rPr lang="en-US" sz="2400" dirty="0"/>
              <a:t> to </a:t>
            </a:r>
            <a:r>
              <a:rPr lang="en-US" sz="2400" b="1" dirty="0">
                <a:latin typeface="Consolas" panose="020B0609020204030204" pitchFamily="49" charset="0"/>
              </a:rPr>
              <a:t>s1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ownership?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What’s happening in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A7EED-25D2-4C4F-A488-3D48152A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2CB30E-F77D-46D4-89E0-7FC74C2D91C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Ownership: </a:t>
            </a:r>
            <a:r>
              <a:rPr lang="en-US" sz="4000" dirty="0">
                <a:latin typeface="+mn-lt"/>
              </a:rPr>
              <a:t>Moving VS </a:t>
            </a:r>
            <a:r>
              <a:rPr lang="en-US" sz="4000" i="1" u="sng" dirty="0">
                <a:latin typeface="+mn-lt"/>
              </a:rPr>
              <a:t>Borrowing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F692B2-3CE9-4E73-B8F5-C0557058A20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D2F497-32CA-45F9-AE19-B2447638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905230"/>
            <a:ext cx="590550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545E9-708D-4CDC-A69B-B3B3CBF4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038"/>
            <a:ext cx="6344725" cy="2848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0724B-283B-472F-B588-20635D2A3E35}"/>
              </a:ext>
            </a:extLst>
          </p:cNvPr>
          <p:cNvSpPr txBox="1"/>
          <p:nvPr/>
        </p:nvSpPr>
        <p:spPr>
          <a:xfrm>
            <a:off x="5408000" y="1537607"/>
            <a:ext cx="165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7CEC6-8983-4E8E-84EE-F39E73B1C4FA}"/>
              </a:ext>
            </a:extLst>
          </p:cNvPr>
          <p:cNvSpPr txBox="1"/>
          <p:nvPr/>
        </p:nvSpPr>
        <p:spPr>
          <a:xfrm>
            <a:off x="7538505" y="1533348"/>
            <a:ext cx="165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494E8-C4A6-4C78-ACBD-17829D5998AC}"/>
              </a:ext>
            </a:extLst>
          </p:cNvPr>
          <p:cNvSpPr txBox="1"/>
          <p:nvPr/>
        </p:nvSpPr>
        <p:spPr>
          <a:xfrm>
            <a:off x="5008819" y="4684138"/>
            <a:ext cx="4997333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word is a reference to s1, it does NOT point to the string in the heap.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word has no ownership over s1.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call this </a:t>
            </a:r>
            <a:r>
              <a:rPr lang="en-US" sz="2400" b="1" i="1" dirty="0"/>
              <a:t>borrowing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82684-CF25-4E7B-8A23-7BECC754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93D459-0279-4248-AF90-3D0FAF49034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Ownership: </a:t>
            </a:r>
            <a:r>
              <a:rPr lang="en-US" sz="4000" dirty="0">
                <a:latin typeface="+mn-lt"/>
              </a:rPr>
              <a:t>Moving VS </a:t>
            </a:r>
            <a:r>
              <a:rPr lang="en-US" sz="4000" i="1" u="sng" dirty="0">
                <a:latin typeface="+mn-lt"/>
              </a:rPr>
              <a:t>Borrowing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FF6557-C8E2-40FF-8110-8B633EC02C1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5EDBBF-C939-4D64-AB74-90CBC9B4EA8E}"/>
              </a:ext>
            </a:extLst>
          </p:cNvPr>
          <p:cNvSpPr txBox="1"/>
          <p:nvPr/>
        </p:nvSpPr>
        <p:spPr>
          <a:xfrm>
            <a:off x="1375899" y="1546933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Unlike C++, we can’t modify something we’re borrowing: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E8722-1A20-413A-861B-3E8D9C4A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3" y="2276705"/>
            <a:ext cx="7534275" cy="388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723E36-A355-4D09-8371-8614BA2B35C5}"/>
              </a:ext>
            </a:extLst>
          </p:cNvPr>
          <p:cNvSpPr/>
          <p:nvPr/>
        </p:nvSpPr>
        <p:spPr>
          <a:xfrm>
            <a:off x="949911" y="5086906"/>
            <a:ext cx="3844031" cy="3462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25937-927F-4398-B2CC-616B96A3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48" y="3343275"/>
            <a:ext cx="8229600" cy="35147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A3612C-406A-4AA1-B326-29AD0C0EAA59}"/>
              </a:ext>
            </a:extLst>
          </p:cNvPr>
          <p:cNvCxnSpPr/>
          <p:nvPr/>
        </p:nvCxnSpPr>
        <p:spPr>
          <a:xfrm>
            <a:off x="8078726" y="5592933"/>
            <a:ext cx="384398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3A42FC-B603-4761-9E76-9C5B3911CD56}"/>
              </a:ext>
            </a:extLst>
          </p:cNvPr>
          <p:cNvSpPr txBox="1"/>
          <p:nvPr/>
        </p:nvSpPr>
        <p:spPr>
          <a:xfrm>
            <a:off x="10892901" y="5592933"/>
            <a:ext cx="1038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</a:rPr>
              <a:t>?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EB48-754A-454E-8892-42CAB06A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508BBB-EC7B-42DC-A4F4-FC49808426E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Ownership: </a:t>
            </a:r>
            <a:r>
              <a:rPr lang="en-US" sz="4000" dirty="0">
                <a:latin typeface="+mn-lt"/>
              </a:rPr>
              <a:t>Moving VS </a:t>
            </a:r>
            <a:r>
              <a:rPr lang="en-US" sz="4000" i="1" u="sng" dirty="0">
                <a:latin typeface="+mn-lt"/>
              </a:rPr>
              <a:t>Borrowing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AF9C08-18C1-41E3-BBC0-88B07FEC9DA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F967C-2CA3-4DB9-872D-896A4985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608"/>
            <a:ext cx="12192000" cy="1012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5F9B3-698D-475C-8457-5B6EBCBF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9" y="1906017"/>
            <a:ext cx="6286500" cy="43243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E008A40-54CD-4918-9329-469C69824256}"/>
              </a:ext>
            </a:extLst>
          </p:cNvPr>
          <p:cNvSpPr/>
          <p:nvPr/>
        </p:nvSpPr>
        <p:spPr>
          <a:xfrm>
            <a:off x="3701988" y="2787588"/>
            <a:ext cx="994299" cy="55041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0F29A3-A506-4BF0-8F76-79240BA6EF23}"/>
              </a:ext>
            </a:extLst>
          </p:cNvPr>
          <p:cNvSpPr/>
          <p:nvPr/>
        </p:nvSpPr>
        <p:spPr>
          <a:xfrm>
            <a:off x="3213716" y="4307148"/>
            <a:ext cx="994299" cy="55041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15E160-DCA8-4844-A702-00FE62E4261D}"/>
              </a:ext>
            </a:extLst>
          </p:cNvPr>
          <p:cNvSpPr/>
          <p:nvPr/>
        </p:nvSpPr>
        <p:spPr>
          <a:xfrm>
            <a:off x="1537316" y="2487227"/>
            <a:ext cx="994299" cy="55041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EF83C-0881-46EE-A58C-A82A1DD8B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78"/>
          <a:stretch/>
        </p:blipFill>
        <p:spPr>
          <a:xfrm>
            <a:off x="6909602" y="2048892"/>
            <a:ext cx="5282398" cy="4038600"/>
          </a:xfrm>
          <a:prstGeom prst="rect">
            <a:avLst/>
          </a:prstGeom>
        </p:spPr>
      </p:pic>
      <p:pic>
        <p:nvPicPr>
          <p:cNvPr id="120834" name="Picture 2" descr="Image result for thumbs up fallout">
            <a:extLst>
              <a:ext uri="{FF2B5EF4-FFF2-40B4-BE49-F238E27FC236}">
                <a16:creationId xmlns:a16="http://schemas.microsoft.com/office/drawing/2014/main" id="{26CA271A-1877-434D-ABF1-872DB447F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7"/>
          <a:stretch/>
        </p:blipFill>
        <p:spPr bwMode="auto">
          <a:xfrm>
            <a:off x="8736923" y="4110361"/>
            <a:ext cx="2922297" cy="2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CC42E3-A30D-4917-B9A7-39E5B021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98016-ED30-4EC8-BDAD-2A02B0BD98DE}"/>
              </a:ext>
            </a:extLst>
          </p:cNvPr>
          <p:cNvSpPr txBox="1"/>
          <p:nvPr/>
        </p:nvSpPr>
        <p:spPr>
          <a:xfrm>
            <a:off x="1801091" y="5923123"/>
            <a:ext cx="6403052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word</a:t>
            </a:r>
            <a:r>
              <a:rPr lang="en-US" sz="2400" dirty="0"/>
              <a:t> is a mutable reference, borrowed from </a:t>
            </a:r>
            <a:r>
              <a:rPr lang="en-US" sz="2400" b="1" dirty="0">
                <a:latin typeface="Consolas" panose="020B0609020204030204" pitchFamily="49" charset="0"/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425779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AB0860-8668-4E93-95C5-D37F307EBAD0}"/>
              </a:ext>
            </a:extLst>
          </p:cNvPr>
          <p:cNvSpPr txBox="1"/>
          <p:nvPr/>
        </p:nvSpPr>
        <p:spPr>
          <a:xfrm>
            <a:off x="2831458" y="1560226"/>
            <a:ext cx="654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only have </a:t>
            </a:r>
            <a:r>
              <a:rPr lang="en-US" sz="2400" u="sng" dirty="0"/>
              <a:t>one</a:t>
            </a:r>
            <a:r>
              <a:rPr lang="en-US" sz="2400" dirty="0"/>
              <a:t> mutable borrow at a time: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64108-EFE5-4992-8A69-1263C3BC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429"/>
            <a:ext cx="5662916" cy="243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13DF1-9E0D-42E1-BD5E-47C889C95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90" b="15763"/>
          <a:stretch/>
        </p:blipFill>
        <p:spPr>
          <a:xfrm>
            <a:off x="4136994" y="2298499"/>
            <a:ext cx="8055006" cy="2994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01773-78AE-4934-BC2F-D56C58CAB38E}"/>
              </a:ext>
            </a:extLst>
          </p:cNvPr>
          <p:cNvSpPr/>
          <p:nvPr/>
        </p:nvSpPr>
        <p:spPr>
          <a:xfrm>
            <a:off x="1356663" y="3417904"/>
            <a:ext cx="1146839" cy="4045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4F2CA-D75E-4CFE-B271-596B2AABE647}"/>
              </a:ext>
            </a:extLst>
          </p:cNvPr>
          <p:cNvSpPr/>
          <p:nvPr/>
        </p:nvSpPr>
        <p:spPr>
          <a:xfrm>
            <a:off x="2800096" y="3694591"/>
            <a:ext cx="1132711" cy="4045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36CE41-C448-4827-BAAE-55B88C3E07C4}"/>
              </a:ext>
            </a:extLst>
          </p:cNvPr>
          <p:cNvCxnSpPr/>
          <p:nvPr/>
        </p:nvCxnSpPr>
        <p:spPr>
          <a:xfrm>
            <a:off x="7155402" y="3098307"/>
            <a:ext cx="340014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0CC04D-641F-4CB6-8310-940E82839920}"/>
              </a:ext>
            </a:extLst>
          </p:cNvPr>
          <p:cNvSpPr txBox="1"/>
          <p:nvPr/>
        </p:nvSpPr>
        <p:spPr>
          <a:xfrm>
            <a:off x="742765" y="5611900"/>
            <a:ext cx="107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When the first mutable borrow goes out of scope, we can borrow again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0484E6-092C-4D19-B5C0-E810144D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6F5EF8-8764-498D-9B29-17294C8E31B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Borrowing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72A3E-8CED-4A2E-AFD1-4F19619B690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690E5-2469-411F-ADB7-F24B5587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6" y="2207858"/>
            <a:ext cx="6649953" cy="3365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01773-78AE-4934-BC2F-D56C58CAB38E}"/>
              </a:ext>
            </a:extLst>
          </p:cNvPr>
          <p:cNvSpPr/>
          <p:nvPr/>
        </p:nvSpPr>
        <p:spPr>
          <a:xfrm>
            <a:off x="1136338" y="4126335"/>
            <a:ext cx="3826279" cy="50225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4F2CA-D75E-4CFE-B271-596B2AABE647}"/>
              </a:ext>
            </a:extLst>
          </p:cNvPr>
          <p:cNvSpPr/>
          <p:nvPr/>
        </p:nvSpPr>
        <p:spPr>
          <a:xfrm>
            <a:off x="2489575" y="3396069"/>
            <a:ext cx="1540887" cy="46015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6E2190-33AD-42B2-B97B-31E2BCED0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94"/>
          <a:stretch/>
        </p:blipFill>
        <p:spPr>
          <a:xfrm>
            <a:off x="5409655" y="3505743"/>
            <a:ext cx="6543675" cy="3352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DA67-1FAD-4363-B342-2479CED8E35C}"/>
              </a:ext>
            </a:extLst>
          </p:cNvPr>
          <p:cNvSpPr txBox="1"/>
          <p:nvPr/>
        </p:nvSpPr>
        <p:spPr>
          <a:xfrm>
            <a:off x="6916960" y="2425818"/>
            <a:ext cx="3529063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push_str</a:t>
            </a:r>
            <a:r>
              <a:rPr lang="en-US" sz="2400" dirty="0"/>
              <a:t> must make mutable borrow of s1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allowed!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E0632-27B7-4FDF-9B12-BB4CF93A70DD}"/>
              </a:ext>
            </a:extLst>
          </p:cNvPr>
          <p:cNvSpPr txBox="1"/>
          <p:nvPr/>
        </p:nvSpPr>
        <p:spPr>
          <a:xfrm>
            <a:off x="2831458" y="1560226"/>
            <a:ext cx="654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only have </a:t>
            </a:r>
            <a:r>
              <a:rPr lang="en-US" sz="2400" u="sng" dirty="0"/>
              <a:t>one</a:t>
            </a:r>
            <a:r>
              <a:rPr lang="en-US" sz="2400" dirty="0"/>
              <a:t> mutable borrow at a time: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C85B08-4A32-479C-B19D-9202CC9052F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Borrowing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530A63-962B-4575-AD06-1547F38B19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CD451-DC4F-4367-B5E5-429A074E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18C51-54BF-4BC4-8F25-7DE6A588D3A7}"/>
              </a:ext>
            </a:extLst>
          </p:cNvPr>
          <p:cNvSpPr txBox="1"/>
          <p:nvPr/>
        </p:nvSpPr>
        <p:spPr>
          <a:xfrm>
            <a:off x="692458" y="744808"/>
            <a:ext cx="107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When the first mutable borrow goes out of scope, we can borrow again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EA6A9-55C6-412B-B5A5-1981D94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21" y="1707332"/>
            <a:ext cx="7927759" cy="46852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137498-63AC-41AA-8C25-B3A9B15619DA}"/>
              </a:ext>
            </a:extLst>
          </p:cNvPr>
          <p:cNvSpPr/>
          <p:nvPr/>
        </p:nvSpPr>
        <p:spPr>
          <a:xfrm>
            <a:off x="2743200" y="3497812"/>
            <a:ext cx="4128116" cy="150562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55FBE-CF2E-4F2C-ADA7-6A41F07A5D63}"/>
              </a:ext>
            </a:extLst>
          </p:cNvPr>
          <p:cNvSpPr/>
          <p:nvPr/>
        </p:nvSpPr>
        <p:spPr>
          <a:xfrm>
            <a:off x="2032987" y="5268761"/>
            <a:ext cx="4838329" cy="102269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9252-4BD8-4E20-89FB-F8484C07212B}"/>
              </a:ext>
            </a:extLst>
          </p:cNvPr>
          <p:cNvSpPr txBox="1"/>
          <p:nvPr/>
        </p:nvSpPr>
        <p:spPr>
          <a:xfrm>
            <a:off x="7088819" y="3927459"/>
            <a:ext cx="252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Scope of </a:t>
            </a:r>
            <a:r>
              <a:rPr lang="en-US" sz="3600" b="1" dirty="0">
                <a:solidFill>
                  <a:schemeClr val="accent2"/>
                </a:solidFill>
                <a:latin typeface="Consolas" panose="020B0609020204030204" pitchFamily="49" charset="0"/>
              </a:rPr>
              <a:t>r1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91AF5-0F0B-4DDF-BF34-8FFB665DFAD8}"/>
              </a:ext>
            </a:extLst>
          </p:cNvPr>
          <p:cNvSpPr txBox="1"/>
          <p:nvPr/>
        </p:nvSpPr>
        <p:spPr>
          <a:xfrm>
            <a:off x="7088819" y="5456942"/>
            <a:ext cx="252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Scope of </a:t>
            </a:r>
            <a:r>
              <a:rPr lang="en-US" sz="3600" b="1" dirty="0">
                <a:solidFill>
                  <a:schemeClr val="accent6"/>
                </a:solidFill>
                <a:latin typeface="Consolas" panose="020B0609020204030204" pitchFamily="49" charset="0"/>
              </a:rPr>
              <a:t>r2</a:t>
            </a:r>
            <a:r>
              <a:rPr lang="en-US" sz="3600" b="1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804F-DDEF-4599-802F-C8079A7B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D638D-5C35-4171-B3D2-53D665D5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3" y="1919810"/>
            <a:ext cx="6917555" cy="410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608BF-CCC4-4EF1-94A2-A0A6E4358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90"/>
          <a:stretch/>
        </p:blipFill>
        <p:spPr>
          <a:xfrm>
            <a:off x="7067689" y="2185108"/>
            <a:ext cx="5124312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63E20-AB52-45AC-B9A6-B10393FE7375}"/>
              </a:ext>
            </a:extLst>
          </p:cNvPr>
          <p:cNvSpPr txBox="1"/>
          <p:nvPr/>
        </p:nvSpPr>
        <p:spPr>
          <a:xfrm>
            <a:off x="692458" y="744808"/>
            <a:ext cx="1070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When the first mutable borrow goes out of scope, we can borrow again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44511-708A-4CC9-9D7E-2E33E03F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E132F-34D5-4BEE-8C35-7C5503769C9D}"/>
              </a:ext>
            </a:extLst>
          </p:cNvPr>
          <p:cNvSpPr txBox="1"/>
          <p:nvPr/>
        </p:nvSpPr>
        <p:spPr>
          <a:xfrm>
            <a:off x="6323810" y="4701309"/>
            <a:ext cx="4322618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Here, </a:t>
            </a:r>
            <a:r>
              <a:rPr lang="en-US" sz="2400" b="1" dirty="0">
                <a:latin typeface="Consolas" panose="020B0609020204030204" pitchFamily="49" charset="0"/>
              </a:rPr>
              <a:t>r3</a:t>
            </a:r>
            <a:r>
              <a:rPr lang="en-US" sz="2400" dirty="0"/>
              <a:t> is already a reference. We’re not borrowing again.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F534F-E697-4162-A971-973AF54DFFD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932218" y="4501827"/>
            <a:ext cx="1391592" cy="6149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DCB65-83E0-4186-8D8D-DF42B476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081"/>
            <a:ext cx="10005283" cy="4119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838CD-A85B-4802-9D67-9FD2CC402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95"/>
          <a:stretch/>
        </p:blipFill>
        <p:spPr>
          <a:xfrm>
            <a:off x="4543517" y="3999125"/>
            <a:ext cx="6810283" cy="22564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212B8-4C6E-4AF9-A940-1C54D078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78F066-2987-46E6-8353-931FE95F70E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848E6BB-F354-456A-8A71-80FACC504CD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Rust: </a:t>
            </a:r>
            <a:r>
              <a:rPr lang="en-US" sz="4000" dirty="0">
                <a:latin typeface="+mn-lt"/>
              </a:rPr>
              <a:t>In Summary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AB0860-8668-4E93-95C5-D37F307EBAD0}"/>
              </a:ext>
            </a:extLst>
          </p:cNvPr>
          <p:cNvSpPr txBox="1"/>
          <p:nvPr/>
        </p:nvSpPr>
        <p:spPr>
          <a:xfrm>
            <a:off x="1375899" y="1610480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Immutable borrow prevents mutable borrow: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B746E-3BB7-4E78-BBC9-455AC2B3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0" y="2387276"/>
            <a:ext cx="6618288" cy="36939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12C24F-0369-4B61-AE46-5F1E13105674}"/>
              </a:ext>
            </a:extLst>
          </p:cNvPr>
          <p:cNvSpPr/>
          <p:nvPr/>
        </p:nvSpPr>
        <p:spPr>
          <a:xfrm>
            <a:off x="1330029" y="3506680"/>
            <a:ext cx="2469612" cy="5149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9AA25-3E58-4F5F-A3DD-FD36DA3AFF5E}"/>
              </a:ext>
            </a:extLst>
          </p:cNvPr>
          <p:cNvSpPr/>
          <p:nvPr/>
        </p:nvSpPr>
        <p:spPr>
          <a:xfrm>
            <a:off x="1330029" y="4216891"/>
            <a:ext cx="4032084" cy="51490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FE7C5-7801-4E7F-AE99-7626A054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2819400"/>
            <a:ext cx="6543675" cy="4038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35D517-8216-4C00-B125-8C39D2B7BA3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Borrowing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C0DBA-15EC-4210-9F05-EE5BAA9E7B0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9F2AC-F32B-4A63-9FBC-BF481658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380DBC-CE36-402A-8CE8-5C15807A431D}"/>
              </a:ext>
            </a:extLst>
          </p:cNvPr>
          <p:cNvSpPr txBox="1"/>
          <p:nvPr/>
        </p:nvSpPr>
        <p:spPr>
          <a:xfrm>
            <a:off x="1179340" y="4315585"/>
            <a:ext cx="983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These restrictions keep mutation under control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A569D2-2DA7-4B63-84E4-F3B92109192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Borrowing Rules: </a:t>
            </a:r>
            <a:r>
              <a:rPr lang="en-US" sz="4000" dirty="0">
                <a:latin typeface="+mn-lt"/>
              </a:rPr>
              <a:t>In Short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913EFF-8400-4B07-B854-F538FC0B264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57CDC-78E5-42F3-AF56-E3C41605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9EAE6-976D-4C0A-8FB9-F85CD6F4659B}"/>
              </a:ext>
            </a:extLst>
          </p:cNvPr>
          <p:cNvSpPr txBox="1"/>
          <p:nvPr/>
        </p:nvSpPr>
        <p:spPr>
          <a:xfrm>
            <a:off x="1855920" y="2182489"/>
            <a:ext cx="9156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any given scope, only ONE of the following can be true: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We can have a single mutable borrow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We can have any number of immutable borrows</a:t>
            </a:r>
          </a:p>
        </p:txBody>
      </p:sp>
    </p:spTree>
    <p:extLst>
      <p:ext uri="{BB962C8B-B14F-4D97-AF65-F5344CB8AC3E}">
        <p14:creationId xmlns:p14="http://schemas.microsoft.com/office/powerpoint/2010/main" val="9034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izza slice">
            <a:extLst>
              <a:ext uri="{FF2B5EF4-FFF2-40B4-BE49-F238E27FC236}">
                <a16:creationId xmlns:a16="http://schemas.microsoft.com/office/drawing/2014/main" id="{22B607CE-5C63-4A97-9ABF-40CB3B8F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95845" y="821232"/>
            <a:ext cx="8143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723EC-A3F1-4B89-8C26-55B709542E54}"/>
              </a:ext>
            </a:extLst>
          </p:cNvPr>
          <p:cNvSpPr txBox="1"/>
          <p:nvPr/>
        </p:nvSpPr>
        <p:spPr>
          <a:xfrm>
            <a:off x="1256146" y="821232"/>
            <a:ext cx="54123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/>
              <a:t>Slices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77366-4E79-44F6-A638-3AB30795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5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1220B5-0506-4A1F-B784-AD5CD789E33E}"/>
              </a:ext>
            </a:extLst>
          </p:cNvPr>
          <p:cNvSpPr txBox="1"/>
          <p:nvPr/>
        </p:nvSpPr>
        <p:spPr>
          <a:xfrm>
            <a:off x="2624831" y="1545101"/>
            <a:ext cx="69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to a subset of an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9E710-2F54-4163-889B-911FD7A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3069"/>
            <a:ext cx="6942337" cy="3590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23585-395C-4594-9E68-7BD743EB4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3"/>
          <a:stretch/>
        </p:blipFill>
        <p:spPr>
          <a:xfrm>
            <a:off x="7692084" y="2242306"/>
            <a:ext cx="4499916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8010B-2E3F-459B-991A-8E1F3C48CEDE}"/>
              </a:ext>
            </a:extLst>
          </p:cNvPr>
          <p:cNvSpPr txBox="1"/>
          <p:nvPr/>
        </p:nvSpPr>
        <p:spPr>
          <a:xfrm>
            <a:off x="6376699" y="4509536"/>
            <a:ext cx="478768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We’ve seen this notation before!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Remember that the second index is </a:t>
            </a:r>
            <a:r>
              <a:rPr lang="en-US" sz="2400" i="1" dirty="0"/>
              <a:t>not</a:t>
            </a:r>
            <a:r>
              <a:rPr lang="en-US" sz="2400" dirty="0"/>
              <a:t> included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76D128-DD94-42FB-A895-77E8FBC553CF}"/>
              </a:ext>
            </a:extLst>
          </p:cNvPr>
          <p:cNvSpPr/>
          <p:nvPr/>
        </p:nvSpPr>
        <p:spPr>
          <a:xfrm>
            <a:off x="2295101" y="3712297"/>
            <a:ext cx="3613212" cy="592977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203E98-ADCB-4AD1-8C7D-9317A2AE5DA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Slices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BA2E9C-CA3C-4C3D-AEEB-A3DE065B138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F08C0-C0CF-44DB-B1D5-B8F4AEDD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79916-6BE3-457F-AAA2-B5E43A5E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36" y="1921414"/>
            <a:ext cx="7086600" cy="452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31EA6-750B-406D-A428-7055FFC79089}"/>
              </a:ext>
            </a:extLst>
          </p:cNvPr>
          <p:cNvSpPr txBox="1"/>
          <p:nvPr/>
        </p:nvSpPr>
        <p:spPr>
          <a:xfrm>
            <a:off x="5777513" y="2327734"/>
            <a:ext cx="5903651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Reminder:</a:t>
            </a:r>
            <a:r>
              <a:rPr lang="en-US" sz="2400" dirty="0"/>
              <a:t> indexes must be </a:t>
            </a:r>
            <a:r>
              <a:rPr lang="en-US" sz="2400" b="1" dirty="0" err="1">
                <a:solidFill>
                  <a:schemeClr val="accent1"/>
                </a:solidFill>
              </a:rPr>
              <a:t>usize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in reference to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slice – reference to subset of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Array only exists once in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subset</a:t>
            </a:r>
            <a:r>
              <a:rPr lang="en-US" sz="2400" dirty="0"/>
              <a:t> and </a:t>
            </a:r>
            <a:r>
              <a:rPr lang="en-US" sz="2400" b="1" dirty="0" err="1">
                <a:latin typeface="Consolas" panose="020B0609020204030204" pitchFamily="49" charset="0"/>
              </a:rPr>
              <a:t>nums</a:t>
            </a:r>
            <a:r>
              <a:rPr lang="en-US" sz="2400" dirty="0"/>
              <a:t> point to different parts of the same memory.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92801B-052D-42E3-8881-E616F6C4FFA3}"/>
              </a:ext>
            </a:extLst>
          </p:cNvPr>
          <p:cNvCxnSpPr/>
          <p:nvPr/>
        </p:nvCxnSpPr>
        <p:spPr>
          <a:xfrm>
            <a:off x="3639842" y="5424257"/>
            <a:ext cx="223717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407EDB-2A6A-4285-A37C-1058C62E7360}"/>
              </a:ext>
            </a:extLst>
          </p:cNvPr>
          <p:cNvCxnSpPr/>
          <p:nvPr/>
        </p:nvCxnSpPr>
        <p:spPr>
          <a:xfrm>
            <a:off x="3968319" y="3275860"/>
            <a:ext cx="68358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AF1994-0839-473B-BAD9-DFDBD543BCF1}"/>
              </a:ext>
            </a:extLst>
          </p:cNvPr>
          <p:cNvCxnSpPr>
            <a:cxnSpLocks/>
          </p:cNvCxnSpPr>
          <p:nvPr/>
        </p:nvCxnSpPr>
        <p:spPr>
          <a:xfrm>
            <a:off x="2210540" y="5425736"/>
            <a:ext cx="117333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7383D0-C4F1-4200-96DC-60E2A9098473}"/>
              </a:ext>
            </a:extLst>
          </p:cNvPr>
          <p:cNvCxnSpPr>
            <a:cxnSpLocks/>
          </p:cNvCxnSpPr>
          <p:nvPr/>
        </p:nvCxnSpPr>
        <p:spPr>
          <a:xfrm>
            <a:off x="1084556" y="6064928"/>
            <a:ext cx="102832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FB9BC4A-4C6B-470C-B401-E477196E455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Slices, Arguments, Functions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D88B3D-7AAD-425A-86E2-931A40FF207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7424A-F50C-4D58-8471-8C2576D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0CCB9B-0EAE-4D91-9F2F-579BB07C0544}"/>
              </a:ext>
            </a:extLst>
          </p:cNvPr>
          <p:cNvSpPr txBox="1"/>
          <p:nvPr/>
        </p:nvSpPr>
        <p:spPr>
          <a:xfrm>
            <a:off x="2624831" y="1600509"/>
            <a:ext cx="69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 are a little bit different.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C73FA-B3AE-43A5-97C8-0CDF8A79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8579"/>
            <a:ext cx="8699104" cy="3347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9212A-091B-4ADB-B574-6CE97CF98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75"/>
          <a:stretch/>
        </p:blipFill>
        <p:spPr>
          <a:xfrm>
            <a:off x="5206752" y="4312698"/>
            <a:ext cx="6543675" cy="2545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BC029-9C46-4DA6-B782-3BA5275AF858}"/>
              </a:ext>
            </a:extLst>
          </p:cNvPr>
          <p:cNvSpPr txBox="1"/>
          <p:nvPr/>
        </p:nvSpPr>
        <p:spPr>
          <a:xfrm>
            <a:off x="7872741" y="5665670"/>
            <a:ext cx="3329126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Normal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A49CED-A627-4458-9EAC-31FF9DBC03F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 Slices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B79A7-C7BB-4DEA-BACC-5FB86DAE65C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5359D-D1A2-4BDD-BD0A-BE9AAE16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48683-FA4D-4827-A211-D69F65D82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210"/>
            <a:ext cx="6703707" cy="3972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A8277C-32C2-4FAC-A1F3-82192046856A}"/>
              </a:ext>
            </a:extLst>
          </p:cNvPr>
          <p:cNvSpPr txBox="1"/>
          <p:nvPr/>
        </p:nvSpPr>
        <p:spPr>
          <a:xfrm>
            <a:off x="6234342" y="1840666"/>
            <a:ext cx="5119458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&amp;</a:t>
            </a:r>
            <a:r>
              <a:rPr lang="en-US" sz="2400" dirty="0" err="1"/>
              <a:t>str</a:t>
            </a:r>
            <a:r>
              <a:rPr lang="en-US" sz="2400" dirty="0"/>
              <a:t> is a reference to a string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&amp;String is a reference to a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 VS string slice: different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than that, the function works the same as with numeric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string slice is effectively a </a:t>
            </a:r>
            <a:r>
              <a:rPr lang="en-US" sz="2400" b="1" i="1" dirty="0"/>
              <a:t>read-only</a:t>
            </a:r>
            <a:r>
              <a:rPr lang="en-US" sz="2400" dirty="0"/>
              <a:t> view of a String.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BC225-9635-42AF-857D-BCD824708B2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 Slice Type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908D25-C3AD-4923-AB3E-A4F9CDB0CF7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B2970-D176-49B1-80E3-CA5BFBDC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08A76-1D23-4C15-8BB7-F77D9E32A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2"/>
          <a:stretch/>
        </p:blipFill>
        <p:spPr>
          <a:xfrm>
            <a:off x="2638425" y="4589406"/>
            <a:ext cx="6915150" cy="165078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CBCA78-2890-4D7A-9E4F-076428BDCCDE}"/>
              </a:ext>
            </a:extLst>
          </p:cNvPr>
          <p:cNvSpPr/>
          <p:nvPr/>
        </p:nvSpPr>
        <p:spPr>
          <a:xfrm>
            <a:off x="4327862" y="4654096"/>
            <a:ext cx="1393795" cy="577049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C42C1-E4A3-4FA5-AAE1-DB3A340B3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61"/>
          <a:stretch/>
        </p:blipFill>
        <p:spPr>
          <a:xfrm>
            <a:off x="2495550" y="1886950"/>
            <a:ext cx="7200900" cy="1635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AAD34-1D4D-4EC0-94CD-9DCF7C46CDA3}"/>
              </a:ext>
            </a:extLst>
          </p:cNvPr>
          <p:cNvSpPr txBox="1"/>
          <p:nvPr/>
        </p:nvSpPr>
        <p:spPr>
          <a:xfrm>
            <a:off x="3414111" y="3763782"/>
            <a:ext cx="507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Better to do this: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820E8F-9E57-4FE9-B687-FEA99E55DFAD}"/>
              </a:ext>
            </a:extLst>
          </p:cNvPr>
          <p:cNvSpPr/>
          <p:nvPr/>
        </p:nvSpPr>
        <p:spPr>
          <a:xfrm>
            <a:off x="4125155" y="1983397"/>
            <a:ext cx="1796250" cy="57704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E5859-606E-4A8D-94FF-925C896F47FD}"/>
              </a:ext>
            </a:extLst>
          </p:cNvPr>
          <p:cNvSpPr txBox="1"/>
          <p:nvPr/>
        </p:nvSpPr>
        <p:spPr>
          <a:xfrm>
            <a:off x="3613211" y="5716970"/>
            <a:ext cx="656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Works for both Strings and string slices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40C760-9869-4C2C-ADE2-41191262F60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 Slice Type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E825A7-1276-411B-AD52-8D3430E63C9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31CA0-7465-4580-A343-75F0B671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7EBC91-E8B9-4353-9615-E20D87463876}"/>
              </a:ext>
            </a:extLst>
          </p:cNvPr>
          <p:cNvSpPr/>
          <p:nvPr/>
        </p:nvSpPr>
        <p:spPr>
          <a:xfrm>
            <a:off x="1593665" y="1852854"/>
            <a:ext cx="1293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u="sng" dirty="0"/>
              <a:t>Recall</a:t>
            </a:r>
            <a:r>
              <a:rPr lang="en-US" sz="2800" b="1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72415-6164-40EC-BCD9-42918A21329A}"/>
              </a:ext>
            </a:extLst>
          </p:cNvPr>
          <p:cNvSpPr txBox="1"/>
          <p:nvPr/>
        </p:nvSpPr>
        <p:spPr>
          <a:xfrm>
            <a:off x="2848252" y="3016651"/>
            <a:ext cx="649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fact, string literals are </a:t>
            </a:r>
            <a:r>
              <a:rPr lang="en-US" sz="2400" b="1" i="1" dirty="0"/>
              <a:t>slices</a:t>
            </a:r>
            <a:r>
              <a:rPr lang="en-US" sz="2400" b="1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A217B-D8B3-486B-B513-9C63B898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2512"/>
            <a:ext cx="7601869" cy="2138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E080AC-35DB-4FDD-A39F-0AE021793752}"/>
              </a:ext>
            </a:extLst>
          </p:cNvPr>
          <p:cNvSpPr/>
          <p:nvPr/>
        </p:nvSpPr>
        <p:spPr>
          <a:xfrm>
            <a:off x="3052729" y="1657084"/>
            <a:ext cx="77472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 literals are different from regular strings.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Their size is fixed, </a:t>
            </a:r>
            <a:r>
              <a:rPr lang="en-US" sz="2400" b="1" i="1" dirty="0"/>
              <a:t>encoded directly into the executable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immutable.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CB501-4E77-4EB2-8663-6AE0ED8E130C}"/>
              </a:ext>
            </a:extLst>
          </p:cNvPr>
          <p:cNvSpPr txBox="1"/>
          <p:nvPr/>
        </p:nvSpPr>
        <p:spPr>
          <a:xfrm>
            <a:off x="6855612" y="3942232"/>
            <a:ext cx="4498188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type of </a:t>
            </a:r>
            <a:r>
              <a:rPr lang="en-US" sz="2400" b="1" dirty="0" err="1">
                <a:latin typeface="Consolas" panose="020B0609020204030204" pitchFamily="49" charset="0"/>
              </a:rPr>
              <a:t>msg</a:t>
            </a:r>
            <a:r>
              <a:rPr lang="en-US" sz="2400" dirty="0"/>
              <a:t> is </a:t>
            </a:r>
            <a:r>
              <a:rPr lang="en-US" sz="2400" b="1" dirty="0">
                <a:latin typeface="Consolas" panose="020B0609020204030204" pitchFamily="49" charset="0"/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a slice pointing to a specific point of the binary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why string literals are immutable!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A5521-F140-4B35-9905-E9F6CC9DC42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 Literals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4B8CAD-5CEC-4DC4-95D4-39DA6584EBC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A6196-53F3-4487-A310-A032DF15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/>
      <p:bldP spid="7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ust language">
            <a:extLst>
              <a:ext uri="{FF2B5EF4-FFF2-40B4-BE49-F238E27FC236}">
                <a16:creationId xmlns:a16="http://schemas.microsoft.com/office/drawing/2014/main" id="{EF7BD288-DF7E-48D0-97A0-69667FA5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60" y="2133600"/>
            <a:ext cx="2374709" cy="237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4584443" y="2413013"/>
            <a:ext cx="6353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Memory Safety</a:t>
            </a:r>
            <a:r>
              <a:rPr lang="en-US" sz="28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Rust is designed to be </a:t>
            </a:r>
            <a:r>
              <a:rPr lang="en-US" sz="2800" i="1" dirty="0"/>
              <a:t>memory safe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Null or dangling pointers are not permitted.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20F62-47F3-4FE9-85CF-19ADBA96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663260-867F-42AC-8C69-117A926C516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66518B-915E-4819-BCDC-BEE69BD66C7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6B1B56-BC15-4384-8AA4-B9FD9F4A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7568"/>
            <a:ext cx="6294119" cy="411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AB04C-62D4-4DEE-83EA-E12969833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749"/>
          <a:stretch/>
        </p:blipFill>
        <p:spPr>
          <a:xfrm>
            <a:off x="4615462" y="4736002"/>
            <a:ext cx="6738338" cy="212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D665-2063-41B9-A873-5CF27352B91D}"/>
              </a:ext>
            </a:extLst>
          </p:cNvPr>
          <p:cNvSpPr txBox="1"/>
          <p:nvPr/>
        </p:nvSpPr>
        <p:spPr>
          <a:xfrm>
            <a:off x="5326470" y="3038287"/>
            <a:ext cx="5480075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infers type,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i32</a:t>
            </a:r>
            <a:r>
              <a:rPr lang="en-US" sz="2400" dirty="0"/>
              <a:t> should be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doesn’t allow signed integers to be used as array indexes!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inferred the type as unsigned! Thus checking less than zero is pointless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B46BE-0563-4274-9FA8-D1055E5D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F04167-3DA0-4637-AC42-B334347A53D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Rust: </a:t>
            </a:r>
            <a:r>
              <a:rPr lang="en-US" sz="4000" dirty="0">
                <a:latin typeface="+mn-lt"/>
              </a:rPr>
              <a:t>In Summary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BC58AD-6C99-4535-8060-C060C996667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2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A26DD-F676-420E-90F1-9002D48AB575}"/>
              </a:ext>
            </a:extLst>
          </p:cNvPr>
          <p:cNvSpPr txBox="1"/>
          <p:nvPr/>
        </p:nvSpPr>
        <p:spPr>
          <a:xfrm>
            <a:off x="1375899" y="1575649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prevents them: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B040B-CD94-48DB-89F5-73A03FC6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4" y="2539322"/>
            <a:ext cx="5762491" cy="3623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5727E-937A-4843-A8A2-A599DC51F074}"/>
              </a:ext>
            </a:extLst>
          </p:cNvPr>
          <p:cNvSpPr txBox="1"/>
          <p:nvPr/>
        </p:nvSpPr>
        <p:spPr>
          <a:xfrm>
            <a:off x="6662088" y="3012304"/>
            <a:ext cx="4350058" cy="267765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dangle()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String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a reference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goes out of scope when dangle function 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to the reference that was returned?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3A81E-9D2C-4B20-A961-B00641B9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487A79-4A57-493D-A9C8-CD3A1291F23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Dangling References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F1613B-A1C4-4606-BFC5-EB0F3A7A2D0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74BADB5-71EF-45F2-B2FC-4CE65996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4" y="2539322"/>
            <a:ext cx="5762491" cy="362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19455-8CC2-4716-99A1-EB78C24A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869" y="2653715"/>
            <a:ext cx="6812132" cy="42042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19EC02-5B42-4160-80D0-694659D728E0}"/>
              </a:ext>
            </a:extLst>
          </p:cNvPr>
          <p:cNvSpPr/>
          <p:nvPr/>
        </p:nvSpPr>
        <p:spPr>
          <a:xfrm>
            <a:off x="5717823" y="3734924"/>
            <a:ext cx="6161103" cy="102093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09434-CDCA-4D9A-88DF-48F5C47B07DB}"/>
              </a:ext>
            </a:extLst>
          </p:cNvPr>
          <p:cNvSpPr txBox="1"/>
          <p:nvPr/>
        </p:nvSpPr>
        <p:spPr>
          <a:xfrm>
            <a:off x="10178472" y="3802951"/>
            <a:ext cx="1570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Lifetime?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D81F0-88E1-431A-8A61-C29E3913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501AF-0074-41E3-90C3-AB3B284CE8DD}"/>
              </a:ext>
            </a:extLst>
          </p:cNvPr>
          <p:cNvSpPr txBox="1"/>
          <p:nvPr/>
        </p:nvSpPr>
        <p:spPr>
          <a:xfrm>
            <a:off x="1375899" y="1575649"/>
            <a:ext cx="94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prevents them: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CDC2E6-2F72-4BF0-948C-D995E84A2C0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Dangling References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701CAB-3714-484A-B5BB-043616740B6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FFA4D-B61F-44C9-8CE8-A33B9A9852CA}"/>
              </a:ext>
            </a:extLst>
          </p:cNvPr>
          <p:cNvSpPr txBox="1"/>
          <p:nvPr/>
        </p:nvSpPr>
        <p:spPr>
          <a:xfrm>
            <a:off x="2284481" y="734159"/>
            <a:ext cx="7651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Lifetime</a:t>
            </a:r>
            <a:endParaRPr lang="en-US" sz="8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Image result for lifetime">
            <a:extLst>
              <a:ext uri="{FF2B5EF4-FFF2-40B4-BE49-F238E27FC236}">
                <a16:creationId xmlns:a16="http://schemas.microsoft.com/office/drawing/2014/main" id="{C6423EE1-82E5-4F19-9F15-187D79B6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299456"/>
            <a:ext cx="11305713" cy="377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5AD49-7045-4B56-918D-6BBC98F0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0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9930D-322A-4FA8-BC36-710E04CF3708}"/>
              </a:ext>
            </a:extLst>
          </p:cNvPr>
          <p:cNvSpPr txBox="1"/>
          <p:nvPr/>
        </p:nvSpPr>
        <p:spPr>
          <a:xfrm>
            <a:off x="1189605" y="1662276"/>
            <a:ext cx="960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Every reference in Rust has </a:t>
            </a:r>
            <a:r>
              <a:rPr lang="en-US" sz="3200" i="1" dirty="0"/>
              <a:t>lifetime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850E8-C1D9-43BE-997B-DB5525FF3E94}"/>
              </a:ext>
            </a:extLst>
          </p:cNvPr>
          <p:cNvSpPr txBox="1"/>
          <p:nvPr/>
        </p:nvSpPr>
        <p:spPr>
          <a:xfrm>
            <a:off x="1189605" y="2444990"/>
            <a:ext cx="9605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lifetime of a reference is the scope for which that reference is valid.</a:t>
            </a:r>
            <a:endParaRPr 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B73F-B535-4753-BB2B-844F4CC5D4E6}"/>
              </a:ext>
            </a:extLst>
          </p:cNvPr>
          <p:cNvSpPr txBox="1"/>
          <p:nvPr/>
        </p:nvSpPr>
        <p:spPr>
          <a:xfrm>
            <a:off x="1189606" y="3720147"/>
            <a:ext cx="9605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Lifetimes are typically implicit and inferred, but can be defined explicitly</a:t>
            </a:r>
            <a:endParaRPr lang="en-US" sz="3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76C48-18D8-4226-AC45-0A6D76737D0A}"/>
              </a:ext>
            </a:extLst>
          </p:cNvPr>
          <p:cNvSpPr txBox="1"/>
          <p:nvPr/>
        </p:nvSpPr>
        <p:spPr>
          <a:xfrm>
            <a:off x="1189606" y="4995304"/>
            <a:ext cx="960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Just like variable types!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FDE3B-DB07-4F46-A23B-DE0FCCFD44A4}"/>
              </a:ext>
            </a:extLst>
          </p:cNvPr>
          <p:cNvSpPr txBox="1"/>
          <p:nvPr/>
        </p:nvSpPr>
        <p:spPr>
          <a:xfrm>
            <a:off x="1118583" y="818006"/>
            <a:ext cx="974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Lifetime is a very distinct feature of Rust: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84F5-BC53-46CB-A0FA-B740B8C1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C92D1-A935-4799-9E7B-A1147008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4" y="2039582"/>
            <a:ext cx="4780663" cy="3940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6F2E1-6471-4000-88BC-35066F30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930" y="3181746"/>
            <a:ext cx="7019925" cy="349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C5901-8699-453F-8836-15036232B18C}"/>
              </a:ext>
            </a:extLst>
          </p:cNvPr>
          <p:cNvSpPr txBox="1"/>
          <p:nvPr/>
        </p:nvSpPr>
        <p:spPr>
          <a:xfrm>
            <a:off x="5548544" y="1824922"/>
            <a:ext cx="3780183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r</a:t>
            </a:r>
            <a:r>
              <a:rPr lang="en-US" sz="2400" dirty="0"/>
              <a:t> borrows </a:t>
            </a:r>
            <a:r>
              <a:rPr lang="en-US" sz="2400" b="1" dirty="0">
                <a:latin typeface="Consolas" panose="020B0609020204030204" pitchFamily="49" charset="0"/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x</a:t>
            </a:r>
            <a:r>
              <a:rPr lang="en-US" sz="2400" dirty="0"/>
              <a:t> goes out of scope while </a:t>
            </a:r>
            <a:r>
              <a:rPr lang="en-US" sz="2400" b="1" dirty="0">
                <a:latin typeface="Consolas" panose="020B0609020204030204" pitchFamily="49" charset="0"/>
              </a:rPr>
              <a:t>r</a:t>
            </a:r>
            <a:r>
              <a:rPr lang="en-US" sz="2400" dirty="0"/>
              <a:t> is still borrowing it!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A8A133-EFD1-4A29-88A2-D4E4E428F1A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Example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00D08E-A6EA-4773-93DE-5B365AE52D5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A3FD3-E1F2-4007-94F5-29E8646A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19B2A9-3E5A-434E-878B-DF98E033B2C9}"/>
              </a:ext>
            </a:extLst>
          </p:cNvPr>
          <p:cNvSpPr txBox="1"/>
          <p:nvPr/>
        </p:nvSpPr>
        <p:spPr>
          <a:xfrm>
            <a:off x="1771095" y="2025694"/>
            <a:ext cx="8984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Rust compiler has a “Borrow Checker” that compares scope to determine if borrows are valid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one variable borrows another, the variable being borrowed must have a lifetime at least as long as the variable doing the borrowing.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D984B-64EE-45DF-B6AA-8BA1BDA85E93}"/>
              </a:ext>
            </a:extLst>
          </p:cNvPr>
          <p:cNvSpPr txBox="1"/>
          <p:nvPr/>
        </p:nvSpPr>
        <p:spPr>
          <a:xfrm>
            <a:off x="1235475" y="4056350"/>
            <a:ext cx="972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if the borrow checker gets confused?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2DCE19-DEE1-4328-B632-234DFB708A3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The Borrow Checker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406E3A-678A-4B42-B880-32BC2A8FE51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E8D4B-005C-42F8-8C09-8CED6948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91F45-4BED-48C5-BED8-71EAE26D448E}"/>
              </a:ext>
            </a:extLst>
          </p:cNvPr>
          <p:cNvSpPr txBox="1"/>
          <p:nvPr/>
        </p:nvSpPr>
        <p:spPr>
          <a:xfrm>
            <a:off x="3144175" y="1595582"/>
            <a:ext cx="590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Consider: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37A73-C6D6-4E26-8D30-1595182D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964"/>
            <a:ext cx="5991225" cy="392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ACBFC-140E-4CEC-A14C-20E22E4A4B47}"/>
              </a:ext>
            </a:extLst>
          </p:cNvPr>
          <p:cNvSpPr txBox="1"/>
          <p:nvPr/>
        </p:nvSpPr>
        <p:spPr>
          <a:xfrm>
            <a:off x="6206836" y="2689934"/>
            <a:ext cx="5146965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Simple program: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accepts two string slices, returns the slice that is longer.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 that slices are just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There’s no ownership changing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moves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2E21-2DC1-47C0-BFD6-A89C859A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D84F6E-3439-48C2-A86D-4C7E7B44916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26A2A6-8E04-45CE-BB45-B165852E8D4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AF6A19-7183-4E82-AAD3-89AFE047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964"/>
            <a:ext cx="5991225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24A4F-91BD-43A5-AD8D-807ECE5F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04" y="2721466"/>
            <a:ext cx="7210425" cy="3971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D0BB31-4B03-41B0-AEA9-D41A0A23BE0A}"/>
              </a:ext>
            </a:extLst>
          </p:cNvPr>
          <p:cNvSpPr/>
          <p:nvPr/>
        </p:nvSpPr>
        <p:spPr>
          <a:xfrm>
            <a:off x="4572002" y="5033639"/>
            <a:ext cx="7393017" cy="11452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5C689-47AF-491B-AC9F-ECF54EFD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74D5B-CACE-4A58-B0D4-C2F9D9BF362C}"/>
              </a:ext>
            </a:extLst>
          </p:cNvPr>
          <p:cNvSpPr txBox="1"/>
          <p:nvPr/>
        </p:nvSpPr>
        <p:spPr>
          <a:xfrm>
            <a:off x="3144175" y="1595582"/>
            <a:ext cx="590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Consider: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C25C-54B6-464C-B353-7747D46FB28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DC74D-82EF-40EE-9CD0-27E22EE5929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7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42FF2E-901C-4C72-BD90-4DF2CAC3C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66" r="2200" b="14296"/>
          <a:stretch/>
        </p:blipFill>
        <p:spPr>
          <a:xfrm>
            <a:off x="1018699" y="1933897"/>
            <a:ext cx="10154602" cy="159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C4DA96-14F7-4869-9982-C9B11BAC0F4A}"/>
              </a:ext>
            </a:extLst>
          </p:cNvPr>
          <p:cNvSpPr txBox="1"/>
          <p:nvPr/>
        </p:nvSpPr>
        <p:spPr>
          <a:xfrm>
            <a:off x="937507" y="3959967"/>
            <a:ext cx="1031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Borrow Checker can’t determine lifetime of the return value, because it’s not clear which input argument the return value will borrow from.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FDF5F-11E4-47EA-B264-6EEF1F968F6B}"/>
              </a:ext>
            </a:extLst>
          </p:cNvPr>
          <p:cNvSpPr txBox="1"/>
          <p:nvPr/>
        </p:nvSpPr>
        <p:spPr>
          <a:xfrm>
            <a:off x="937507" y="4958717"/>
            <a:ext cx="1031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 generally: The borrow checker follows certain patterns when determining lifetime. If none of its patterns apply, we get a lifetime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610E-4C40-4E05-A91F-B1E82203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D46C50-776A-4436-AC7B-4D4D5E3641F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3AFF71-D8FE-4269-B8F1-8767BA4D0D6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46BB9-DEED-4062-A92B-34C36BCE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41" y="1904960"/>
            <a:ext cx="5991225" cy="392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40036-C263-48AD-BFC9-5164BD1A596B}"/>
              </a:ext>
            </a:extLst>
          </p:cNvPr>
          <p:cNvSpPr txBox="1"/>
          <p:nvPr/>
        </p:nvSpPr>
        <p:spPr>
          <a:xfrm>
            <a:off x="6237640" y="2288199"/>
            <a:ext cx="5132326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as programmers know that this function is perfectly safe.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x</a:t>
            </a:r>
            <a:r>
              <a:rPr lang="en-US" sz="2400" dirty="0"/>
              <a:t>, </a:t>
            </a:r>
            <a:r>
              <a:rPr lang="en-US" sz="2400" b="1" dirty="0">
                <a:latin typeface="Source Code Pro"/>
              </a:rPr>
              <a:t>y</a:t>
            </a:r>
            <a:r>
              <a:rPr lang="en-US" sz="2400" dirty="0"/>
              <a:t> refer to string literals which live the entire duration of the program.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What’s obvious to us is not necessarily obvious to the compiler.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get compile errors.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2C7C5-0269-445E-AC33-9A9FEA2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190E27-22B8-4367-BCCB-674C6E860C7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094032-EBE8-4360-A293-8DD611C2E7C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37769-B168-485F-9AA5-01077CDAD4CA}"/>
              </a:ext>
            </a:extLst>
          </p:cNvPr>
          <p:cNvSpPr txBox="1"/>
          <p:nvPr/>
        </p:nvSpPr>
        <p:spPr>
          <a:xfrm>
            <a:off x="2443018" y="1967345"/>
            <a:ext cx="730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Moving on….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76D08-E484-4953-9227-9B770FCB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99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A77A0-2FAA-4961-B3D7-BB800963BFD3}"/>
              </a:ext>
            </a:extLst>
          </p:cNvPr>
          <p:cNvSpPr txBox="1"/>
          <p:nvPr/>
        </p:nvSpPr>
        <p:spPr>
          <a:xfrm>
            <a:off x="1927934" y="1586328"/>
            <a:ext cx="833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even happens when the return reference is fixed: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50796-A282-429D-B74C-9ECC2FAE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3" y="2301186"/>
            <a:ext cx="6372225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6F86A-9A5B-4866-9272-70A643C3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61" y="2448823"/>
            <a:ext cx="7210425" cy="39719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AD5437-832F-45F6-89AA-567B61E86AF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C78BD0-5E64-4B9E-A49E-ACC326BBC20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EA4BD9-7F2E-4492-86AF-8D645E28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172E6-F4F9-4EC8-B0A8-007221097C17}"/>
              </a:ext>
            </a:extLst>
          </p:cNvPr>
          <p:cNvSpPr txBox="1"/>
          <p:nvPr/>
        </p:nvSpPr>
        <p:spPr>
          <a:xfrm>
            <a:off x="613063" y="1601424"/>
            <a:ext cx="1096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the borrow checker is confused (for whatever reason), we have to be specific: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99C0D-036A-4073-AF76-69B938F0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84" y="2557077"/>
            <a:ext cx="7362825" cy="398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BA4D9-B9CD-42CE-9A37-785D32DA129F}"/>
              </a:ext>
            </a:extLst>
          </p:cNvPr>
          <p:cNvSpPr txBox="1"/>
          <p:nvPr/>
        </p:nvSpPr>
        <p:spPr>
          <a:xfrm>
            <a:off x="5872022" y="2941198"/>
            <a:ext cx="5477523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Specify generic lifetime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generic type: </a:t>
            </a:r>
            <a:r>
              <a:rPr lang="en-US" sz="2400" b="1" dirty="0">
                <a:latin typeface="Consolas" panose="020B0609020204030204" pitchFamily="49" charset="0"/>
              </a:rPr>
              <a:t>&lt;T&gt;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&lt;‘a&gt;</a:t>
            </a:r>
            <a:r>
              <a:rPr lang="en-US" sz="2400" dirty="0"/>
              <a:t> specifies a generic lifetime,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&amp;’a </a:t>
            </a:r>
            <a:r>
              <a:rPr lang="en-US" sz="2400" dirty="0"/>
              <a:t>says this reference has lifetime </a:t>
            </a:r>
            <a:r>
              <a:rPr lang="en-US" sz="2400" b="1" dirty="0">
                <a:latin typeface="Source Code Pro"/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5B420E-20C9-499D-85B0-543B99186E26}"/>
              </a:ext>
            </a:extLst>
          </p:cNvPr>
          <p:cNvSpPr/>
          <p:nvPr/>
        </p:nvSpPr>
        <p:spPr>
          <a:xfrm>
            <a:off x="2183995" y="5059914"/>
            <a:ext cx="656946" cy="3994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038DBB-7321-4C96-B4D0-1D8428F1CFB7}"/>
              </a:ext>
            </a:extLst>
          </p:cNvPr>
          <p:cNvSpPr/>
          <p:nvPr/>
        </p:nvSpPr>
        <p:spPr>
          <a:xfrm>
            <a:off x="3233399" y="5051036"/>
            <a:ext cx="656946" cy="3994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B641F5-61CC-45A4-A72A-C392220372EF}"/>
              </a:ext>
            </a:extLst>
          </p:cNvPr>
          <p:cNvSpPr/>
          <p:nvPr/>
        </p:nvSpPr>
        <p:spPr>
          <a:xfrm>
            <a:off x="4761838" y="5059914"/>
            <a:ext cx="656946" cy="3994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3BE2FC-8086-47FB-8FFF-1F87203D1F9C}"/>
              </a:ext>
            </a:extLst>
          </p:cNvPr>
          <p:cNvSpPr/>
          <p:nvPr/>
        </p:nvSpPr>
        <p:spPr>
          <a:xfrm>
            <a:off x="6254702" y="5059914"/>
            <a:ext cx="656946" cy="3994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3711F-4BBF-45DB-8C94-17A757F92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84" b="46183"/>
          <a:stretch/>
        </p:blipFill>
        <p:spPr>
          <a:xfrm>
            <a:off x="7518509" y="4720423"/>
            <a:ext cx="4673492" cy="21375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E46C61C-C1E2-4AC0-B70E-85735342CCA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Annotation Syntax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E1AF4B-E65C-4D74-ACE8-E5B579C0A2A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BDBF25-DFF9-4D2D-AD2E-00277830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 animBg="1"/>
      <p:bldP spid="6" grpId="0" animBg="1"/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A1AE3-C34D-4A57-86B1-1B379133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1576"/>
            <a:ext cx="7362825" cy="39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42D2D-3673-4E2D-A8B6-DCDF1C2739FB}"/>
              </a:ext>
            </a:extLst>
          </p:cNvPr>
          <p:cNvSpPr txBox="1"/>
          <p:nvPr/>
        </p:nvSpPr>
        <p:spPr>
          <a:xfrm>
            <a:off x="5909444" y="1779801"/>
            <a:ext cx="5444356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What does mean precisely?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function accepts two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live at least as long as lifetime </a:t>
            </a:r>
            <a:r>
              <a:rPr lang="en-US" sz="2400" b="1" dirty="0">
                <a:latin typeface="Source Code Pro"/>
              </a:rPr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Also, the string slice returned will live at least as long as lifetime </a:t>
            </a:r>
            <a:r>
              <a:rPr lang="en-US" sz="2400" b="1" dirty="0">
                <a:latin typeface="Source Code Pro"/>
              </a:rPr>
              <a:t>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know what </a:t>
            </a:r>
            <a:r>
              <a:rPr lang="en-US" sz="2400" b="1" dirty="0">
                <a:latin typeface="Source Code Pro"/>
              </a:rPr>
              <a:t>a</a:t>
            </a:r>
            <a:r>
              <a:rPr lang="en-US" sz="2400" dirty="0"/>
              <a:t> is, just that both arguments and return value have the same lifetime.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41447E-5139-491A-88E7-3C1D75664EC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6B47ED-8285-4E85-9BC0-E8A04EFF62D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184CB-B6A7-4E0C-B18A-62B6488D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D9F430-A10F-4618-8F50-FA4873DF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1576"/>
            <a:ext cx="7362825" cy="39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42D2D-3673-4E2D-A8B6-DCDF1C2739FB}"/>
              </a:ext>
            </a:extLst>
          </p:cNvPr>
          <p:cNvSpPr txBox="1"/>
          <p:nvPr/>
        </p:nvSpPr>
        <p:spPr>
          <a:xfrm>
            <a:off x="5299230" y="1706222"/>
            <a:ext cx="6054570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However!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</a:t>
            </a:r>
            <a:r>
              <a:rPr lang="en-US" sz="2400" b="1" i="1" dirty="0"/>
              <a:t>NOT</a:t>
            </a:r>
            <a:r>
              <a:rPr lang="en-US" sz="2400" dirty="0"/>
              <a:t> actually changing any lifetimes!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just explicitly indicating them to help the confused Borrow Checker.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borrow checker will reject any values that don’t adhere to these constraints.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54534-C478-41AB-8D8A-D27C682EBB85}"/>
              </a:ext>
            </a:extLst>
          </p:cNvPr>
          <p:cNvSpPr txBox="1"/>
          <p:nvPr/>
        </p:nvSpPr>
        <p:spPr>
          <a:xfrm>
            <a:off x="7924800" y="4386903"/>
            <a:ext cx="342900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So how can we break this?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55DCBB-AC84-4F57-8823-DC9CF971048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599EE-2957-4807-886E-81B79FEE4C2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5312B-C162-4003-A814-0A0A68A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F5365-A7F6-46F9-A528-438258B3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786"/>
            <a:ext cx="6771998" cy="4864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7B9B5-5E82-40EB-840A-47601B251C00}"/>
              </a:ext>
            </a:extLst>
          </p:cNvPr>
          <p:cNvSpPr txBox="1"/>
          <p:nvPr/>
        </p:nvSpPr>
        <p:spPr>
          <a:xfrm>
            <a:off x="5263104" y="1961493"/>
            <a:ext cx="6560599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Lifetime of </a:t>
            </a:r>
            <a:r>
              <a:rPr lang="en-US" sz="2400" b="1" dirty="0">
                <a:latin typeface="Source Code Pro"/>
              </a:rPr>
              <a:t>s1</a:t>
            </a:r>
            <a:r>
              <a:rPr lang="en-US" sz="2400" dirty="0"/>
              <a:t> is different from </a:t>
            </a:r>
            <a:r>
              <a:rPr lang="en-US" sz="2400" b="1" dirty="0">
                <a:latin typeface="Source Code Pro"/>
              </a:rPr>
              <a:t>s2</a:t>
            </a:r>
            <a:r>
              <a:rPr lang="en-US" sz="2400" dirty="0"/>
              <a:t> and </a:t>
            </a: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Lifetime </a:t>
            </a:r>
            <a:r>
              <a:rPr lang="en-US" sz="2400" b="1" dirty="0">
                <a:latin typeface="Source Code Pro"/>
              </a:rPr>
              <a:t>a</a:t>
            </a:r>
            <a:r>
              <a:rPr lang="en-US" sz="2400" dirty="0"/>
              <a:t> becomes the scope in which </a:t>
            </a:r>
            <a:r>
              <a:rPr lang="en-US" sz="2400" b="1" dirty="0">
                <a:latin typeface="Source Code Pro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Source Code Pro"/>
              </a:rPr>
              <a:t>y</a:t>
            </a:r>
            <a:r>
              <a:rPr lang="en-US" sz="2400" dirty="0"/>
              <a:t> are both valid. I.e., when </a:t>
            </a:r>
            <a:r>
              <a:rPr lang="en-US" sz="2400" b="1" dirty="0">
                <a:latin typeface="Source Code Pro"/>
              </a:rPr>
              <a:t>s1</a:t>
            </a:r>
            <a:r>
              <a:rPr lang="en-US" sz="2400" dirty="0"/>
              <a:t> and </a:t>
            </a:r>
            <a:r>
              <a:rPr lang="en-US" sz="2400" b="1" dirty="0">
                <a:latin typeface="Source Code Pro"/>
              </a:rPr>
              <a:t>s2</a:t>
            </a:r>
            <a:r>
              <a:rPr lang="en-US" sz="2400" dirty="0"/>
              <a:t> are valid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last use </a:t>
            </a: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, </a:t>
            </a:r>
            <a:r>
              <a:rPr lang="en-US" sz="2400" b="1" dirty="0">
                <a:latin typeface="Source Code Pro"/>
              </a:rPr>
              <a:t>s1</a:t>
            </a:r>
            <a:r>
              <a:rPr lang="en-US" sz="2400" dirty="0"/>
              <a:t> and </a:t>
            </a:r>
            <a:r>
              <a:rPr lang="en-US" sz="2400" b="1" dirty="0">
                <a:latin typeface="Source Code Pro"/>
              </a:rPr>
              <a:t>s2</a:t>
            </a:r>
            <a:r>
              <a:rPr lang="en-US" sz="2400" dirty="0"/>
              <a:t> are still valid.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the borrow checker accepts this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 references something that is valid until after the last time </a:t>
            </a: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 is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C2F4F-F907-468A-A9CA-799C980DF3BB}"/>
              </a:ext>
            </a:extLst>
          </p:cNvPr>
          <p:cNvSpPr/>
          <p:nvPr/>
        </p:nvSpPr>
        <p:spPr>
          <a:xfrm>
            <a:off x="1771406" y="2797113"/>
            <a:ext cx="3262410" cy="141154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632DD6-8700-42CA-A6A5-D235F15754D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Consider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60F596-24DC-4AC8-B665-3E5F74A1CD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4F0518-DD54-4C40-9983-D6E9732D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5240D8-677D-4C62-A111-8FF1ABAB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1145"/>
            <a:ext cx="6744948" cy="4915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1ADEF-95A2-441D-BD57-01FFA276C98A}"/>
              </a:ext>
            </a:extLst>
          </p:cNvPr>
          <p:cNvSpPr txBox="1"/>
          <p:nvPr/>
        </p:nvSpPr>
        <p:spPr>
          <a:xfrm>
            <a:off x="4704425" y="1559651"/>
            <a:ext cx="6649375" cy="3046988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lifetime </a:t>
            </a:r>
            <a:r>
              <a:rPr lang="en-US" sz="2400" b="1" dirty="0">
                <a:latin typeface="Source Code Pro"/>
              </a:rPr>
              <a:t>a</a:t>
            </a:r>
            <a:r>
              <a:rPr lang="en-US" sz="2400" dirty="0"/>
              <a:t> excludes a reference made by </a:t>
            </a:r>
            <a:r>
              <a:rPr lang="en-US" sz="2400" b="1" dirty="0">
                <a:latin typeface="Source Code Pro"/>
              </a:rPr>
              <a:t>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 references something the </a:t>
            </a:r>
            <a:r>
              <a:rPr lang="en-US" sz="2400" i="1" dirty="0"/>
              <a:t>might</a:t>
            </a:r>
            <a:r>
              <a:rPr lang="en-US" sz="2400" dirty="0"/>
              <a:t> be out of scope (</a:t>
            </a:r>
            <a:r>
              <a:rPr lang="en-US" sz="2400" b="1" dirty="0">
                <a:latin typeface="Source Code Pro"/>
              </a:rPr>
              <a:t>s2</a:t>
            </a:r>
            <a:r>
              <a:rPr lang="en-US" sz="2400" dirty="0"/>
              <a:t> will be, </a:t>
            </a:r>
            <a:r>
              <a:rPr lang="en-US" sz="2400" b="1" dirty="0">
                <a:latin typeface="Source Code Pro"/>
              </a:rPr>
              <a:t>s1</a:t>
            </a:r>
            <a:r>
              <a:rPr lang="en-US" sz="2400" dirty="0"/>
              <a:t> won’t be)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last use </a:t>
            </a:r>
            <a:r>
              <a:rPr lang="en-US" sz="2400" b="1" dirty="0">
                <a:latin typeface="Source Code Pro"/>
              </a:rPr>
              <a:t>s3</a:t>
            </a:r>
            <a:r>
              <a:rPr lang="en-US" sz="2400" dirty="0"/>
              <a:t>, </a:t>
            </a:r>
            <a:r>
              <a:rPr lang="en-US" sz="2400" b="1" dirty="0">
                <a:latin typeface="Source Code Pro"/>
              </a:rPr>
              <a:t>s2</a:t>
            </a:r>
            <a:r>
              <a:rPr lang="en-US" sz="2400" dirty="0"/>
              <a:t> is no longer valid.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Although </a:t>
            </a:r>
            <a:r>
              <a:rPr lang="en-US" sz="2400" b="1" i="1" dirty="0"/>
              <a:t>in this case </a:t>
            </a:r>
            <a:r>
              <a:rPr lang="en-US" sz="2400" dirty="0"/>
              <a:t>it doesn’t matter, because we’ve declared both s1 and s2 as string slices.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Slices aren’t on the heap, and thus references to them will always be valid.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8AE846-6A39-4F6A-88F4-D0F336B678B7}"/>
              </a:ext>
            </a:extLst>
          </p:cNvPr>
          <p:cNvSpPr/>
          <p:nvPr/>
        </p:nvSpPr>
        <p:spPr>
          <a:xfrm>
            <a:off x="3088439" y="3979430"/>
            <a:ext cx="621438" cy="46164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E6CCC-8FCC-4E30-9112-CF5A3609D336}"/>
              </a:ext>
            </a:extLst>
          </p:cNvPr>
          <p:cNvSpPr/>
          <p:nvPr/>
        </p:nvSpPr>
        <p:spPr>
          <a:xfrm>
            <a:off x="1739033" y="3092572"/>
            <a:ext cx="2965391" cy="745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5F15B-3DAA-430A-A786-2DCCF672733B}"/>
              </a:ext>
            </a:extLst>
          </p:cNvPr>
          <p:cNvSpPr txBox="1"/>
          <p:nvPr/>
        </p:nvSpPr>
        <p:spPr>
          <a:xfrm>
            <a:off x="3694729" y="5865752"/>
            <a:ext cx="3425163" cy="830997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Oops. Let’s try again with Strings instead…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AB4F2-92D6-48D1-9122-F2B12E161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6" b="53639"/>
          <a:stretch/>
        </p:blipFill>
        <p:spPr>
          <a:xfrm>
            <a:off x="7266974" y="5016594"/>
            <a:ext cx="4925026" cy="18414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7F1156-9F30-42D0-A4F2-E02BEE2AC47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Now This: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A97EE2-34D1-4E89-A831-782F5C1BF5E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212D4-C2D1-400E-A841-D404FF1A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E2229-8749-466C-9E01-BDFDC9B2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3" y="860717"/>
            <a:ext cx="7515225" cy="517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DCA18-485F-4490-A59A-62EC429C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032" y="1543919"/>
            <a:ext cx="7210425" cy="3971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4AFDC-4C6E-431E-BA25-A8A0C0013A28}"/>
              </a:ext>
            </a:extLst>
          </p:cNvPr>
          <p:cNvSpPr/>
          <p:nvPr/>
        </p:nvSpPr>
        <p:spPr>
          <a:xfrm>
            <a:off x="4761120" y="3820627"/>
            <a:ext cx="6036815" cy="142042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8A209-4E01-4519-95E2-322806C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31E58-1332-4C07-8035-C301D322914D}"/>
              </a:ext>
            </a:extLst>
          </p:cNvPr>
          <p:cNvSpPr txBox="1"/>
          <p:nvPr/>
        </p:nvSpPr>
        <p:spPr>
          <a:xfrm>
            <a:off x="1981200" y="1596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Depends what the function is doing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E1A72-C98C-4B1C-842C-A02431AE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75" y="2430594"/>
            <a:ext cx="6486525" cy="1600200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05B03-5B33-4DEB-B9B4-5B7ACA425570}"/>
              </a:ext>
            </a:extLst>
          </p:cNvPr>
          <p:cNvSpPr txBox="1"/>
          <p:nvPr/>
        </p:nvSpPr>
        <p:spPr>
          <a:xfrm>
            <a:off x="7670310" y="2630529"/>
            <a:ext cx="419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we’re simply returning the first argument, we need not include </a:t>
            </a:r>
            <a:r>
              <a:rPr lang="en-US" sz="2400" b="1" dirty="0">
                <a:latin typeface="Source Code Pro"/>
              </a:rPr>
              <a:t>y</a:t>
            </a:r>
            <a:r>
              <a:rPr lang="en-US" sz="2400" dirty="0"/>
              <a:t> in our lifetime </a:t>
            </a:r>
            <a:r>
              <a:rPr lang="en-US" sz="2400" b="1" dirty="0">
                <a:latin typeface="Source Code Pro"/>
              </a:rPr>
              <a:t>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76C1FA-1DB1-4909-AC67-1D6BFC8D60BD}"/>
              </a:ext>
            </a:extLst>
          </p:cNvPr>
          <p:cNvCxnSpPr/>
          <p:nvPr/>
        </p:nvCxnSpPr>
        <p:spPr>
          <a:xfrm>
            <a:off x="4332304" y="2968365"/>
            <a:ext cx="97654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D06F3-23A5-4FC3-9E67-CE3042583409}"/>
              </a:ext>
            </a:extLst>
          </p:cNvPr>
          <p:cNvSpPr txBox="1"/>
          <p:nvPr/>
        </p:nvSpPr>
        <p:spPr>
          <a:xfrm>
            <a:off x="7670310" y="4774503"/>
            <a:ext cx="336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we can’t exclude it entirely</a:t>
            </a:r>
            <a:endParaRPr lang="en-US" sz="2400" b="1" dirty="0">
              <a:latin typeface="Source Code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A42CAA-7B3C-4456-941B-1A5BA18B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25" y="4375615"/>
            <a:ext cx="5172075" cy="1628775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383DD1-77E8-476D-9A97-490E10A78F5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Considerations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D0D660-4B1E-4EDB-9AFF-65810A8B431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308A-B0BA-4436-8CF3-E135349F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230EF-CE8F-41F6-B7AD-ED4CBE23129E}"/>
              </a:ext>
            </a:extLst>
          </p:cNvPr>
          <p:cNvSpPr txBox="1"/>
          <p:nvPr/>
        </p:nvSpPr>
        <p:spPr>
          <a:xfrm>
            <a:off x="7456888" y="1000689"/>
            <a:ext cx="336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we can’t exclude it entirely</a:t>
            </a:r>
            <a:endParaRPr lang="en-US" sz="2400" b="1" dirty="0">
              <a:latin typeface="Source Code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4AF71-9CE0-458D-8C3D-10E662E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03" y="601801"/>
            <a:ext cx="5172075" cy="1628775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6BEED-40D4-4B34-8608-08B71CBD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2506945"/>
            <a:ext cx="7210425" cy="39719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7A1B9-176E-4905-A6E4-8F753968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15D9B9-6DD0-4D06-B60B-A2FBD03AD7F4}"/>
              </a:ext>
            </a:extLst>
          </p:cNvPr>
          <p:cNvSpPr txBox="1"/>
          <p:nvPr/>
        </p:nvSpPr>
        <p:spPr>
          <a:xfrm>
            <a:off x="1346446" y="1598164"/>
            <a:ext cx="9499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general, we need some sort of lifetime indication any time we’re passing in more than one reference, and returning a reference.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0C07-5173-4FA8-8206-FC5E82F8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1" y="2723966"/>
            <a:ext cx="4895850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A71EB-10B7-4603-99DA-F4D81F3D5459}"/>
              </a:ext>
            </a:extLst>
          </p:cNvPr>
          <p:cNvSpPr txBox="1"/>
          <p:nvPr/>
        </p:nvSpPr>
        <p:spPr>
          <a:xfrm>
            <a:off x="6948075" y="3344944"/>
            <a:ext cx="375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fine, albeit pointless</a:t>
            </a:r>
            <a:endParaRPr lang="en-US" sz="2400" b="1" dirty="0">
              <a:latin typeface="Source Code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31A5D-14FE-4C29-AB31-4422DBE3151B}"/>
              </a:ext>
            </a:extLst>
          </p:cNvPr>
          <p:cNvSpPr txBox="1"/>
          <p:nvPr/>
        </p:nvSpPr>
        <p:spPr>
          <a:xfrm>
            <a:off x="6948075" y="5228489"/>
            <a:ext cx="237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is this</a:t>
            </a:r>
            <a:endParaRPr lang="en-US" sz="2400" b="1" dirty="0">
              <a:latin typeface="Source Code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7F63A-738B-4FE2-AC42-DE50D21F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16" y="4675712"/>
            <a:ext cx="5743575" cy="16287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BA7FC9-4BB7-4AF4-835E-E70903A3BD1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Considerations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182CE-4D34-47F4-A7C7-3D6F229A44C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3D48F1-44E4-4128-A0B9-6B07FA8E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Image result for house deed">
            <a:extLst>
              <a:ext uri="{FF2B5EF4-FFF2-40B4-BE49-F238E27FC236}">
                <a16:creationId xmlns:a16="http://schemas.microsoft.com/office/drawing/2014/main" id="{A7ABDD00-0D78-423F-8B7E-0D8FC45BF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/>
          <a:stretch/>
        </p:blipFill>
        <p:spPr bwMode="auto">
          <a:xfrm>
            <a:off x="577048" y="1091952"/>
            <a:ext cx="6139279" cy="49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6F617-6AA6-4C2B-8FA4-5F0974AE0E47}"/>
              </a:ext>
            </a:extLst>
          </p:cNvPr>
          <p:cNvSpPr txBox="1"/>
          <p:nvPr/>
        </p:nvSpPr>
        <p:spPr>
          <a:xfrm>
            <a:off x="5672832" y="1491448"/>
            <a:ext cx="6613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Ownership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88482-ED17-4354-B00C-473013D2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024631" y="2172805"/>
            <a:ext cx="1014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the relationship between references coming in and going out of a function isn’t obvious, the borrow checker complains.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9C26F-4238-4FC4-B236-7C4D6393EAE6}"/>
              </a:ext>
            </a:extLst>
          </p:cNvPr>
          <p:cNvSpPr txBox="1"/>
          <p:nvPr/>
        </p:nvSpPr>
        <p:spPr>
          <a:xfrm>
            <a:off x="1024631" y="3576739"/>
            <a:ext cx="10142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Bearing in mind that what constitutes “obvious” to </a:t>
            </a:r>
            <a:r>
              <a:rPr lang="en-US" sz="2800" b="1" i="1" dirty="0"/>
              <a:t>us</a:t>
            </a:r>
            <a:r>
              <a:rPr lang="en-US" sz="2800" dirty="0"/>
              <a:t> is not necessarily obvious to the </a:t>
            </a:r>
            <a:r>
              <a:rPr lang="en-US" sz="2800" b="1" i="1" dirty="0"/>
              <a:t>compiler</a:t>
            </a:r>
            <a:r>
              <a:rPr lang="en-US" sz="2800" dirty="0"/>
              <a:t> or </a:t>
            </a:r>
            <a:r>
              <a:rPr lang="en-US" sz="2800" b="1" i="1" dirty="0"/>
              <a:t>borrow checker</a:t>
            </a:r>
            <a:r>
              <a:rPr lang="en-US" sz="28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0F64F-E623-4C94-854D-ABAFA16E00B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Considerations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1F5BC8-574B-4E3C-B21A-9E0A6A38B1C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A034D-5FAF-4A6A-8FBC-9625B52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799151" y="1708371"/>
            <a:ext cx="859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Originally, every reference required a lifetime specifier.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9C26F-4238-4FC4-B236-7C4D6393EAE6}"/>
              </a:ext>
            </a:extLst>
          </p:cNvPr>
          <p:cNvSpPr txBox="1"/>
          <p:nvPr/>
        </p:nvSpPr>
        <p:spPr>
          <a:xfrm>
            <a:off x="1286531" y="2544542"/>
            <a:ext cx="961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Rust developers noticed some cases of reference passing were always exactly the same, and thus added them as patterns for the compiler to recognize without requiring explicit lifetime annotations.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00554-30E3-499D-9AF5-CC7E4D60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1" r="21085"/>
          <a:stretch/>
        </p:blipFill>
        <p:spPr>
          <a:xfrm>
            <a:off x="7157344" y="4335241"/>
            <a:ext cx="3863576" cy="162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40FBD-E096-4A13-B017-FACD4D928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3"/>
          <a:stretch/>
        </p:blipFill>
        <p:spPr>
          <a:xfrm>
            <a:off x="1156569" y="4335241"/>
            <a:ext cx="5253467" cy="16287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820B7B-5066-4F85-AA9D-2D5B159D92B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What’s </a:t>
            </a:r>
            <a:r>
              <a:rPr lang="en-US" sz="4000" b="1" i="1" dirty="0">
                <a:latin typeface="+mn-lt"/>
              </a:rPr>
              <a:t>Obvious</a:t>
            </a:r>
            <a:r>
              <a:rPr lang="en-US" sz="4000" b="1" dirty="0">
                <a:latin typeface="+mn-lt"/>
              </a:rPr>
              <a:t>?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8192A-5CF8-4461-BD5B-412A96837D6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7CB0A-303B-477D-9C42-0448B733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067537" y="2077951"/>
            <a:ext cx="10142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compiler first checks its list of known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9C26F-4238-4FC4-B236-7C4D6393EAE6}"/>
              </a:ext>
            </a:extLst>
          </p:cNvPr>
          <p:cNvSpPr txBox="1"/>
          <p:nvPr/>
        </p:nvSpPr>
        <p:spPr>
          <a:xfrm>
            <a:off x="1067538" y="2995732"/>
            <a:ext cx="10142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none are found, we get a compile error such as we’ve been seeing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FABBB-3315-4A3D-8F46-8C9AD9283388}"/>
              </a:ext>
            </a:extLst>
          </p:cNvPr>
          <p:cNvSpPr txBox="1"/>
          <p:nvPr/>
        </p:nvSpPr>
        <p:spPr>
          <a:xfrm>
            <a:off x="1723747" y="3913513"/>
            <a:ext cx="874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are these patterns?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08D277-3CDA-4CA3-894F-6BC0EFD892A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What’s </a:t>
            </a:r>
            <a:r>
              <a:rPr lang="en-US" sz="4000" b="1" i="1" dirty="0">
                <a:latin typeface="+mn-lt"/>
              </a:rPr>
              <a:t>Obvious</a:t>
            </a:r>
            <a:r>
              <a:rPr lang="en-US" sz="4000" b="1" dirty="0">
                <a:latin typeface="+mn-lt"/>
              </a:rPr>
              <a:t>?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C20425-0CD2-4CB4-AD24-F1EC231715F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E76C7D-EAEA-4E75-831C-31E8A508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865420" y="1691704"/>
            <a:ext cx="8546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compiler first assigns a </a:t>
            </a:r>
            <a:r>
              <a:rPr lang="en-US" sz="2400" i="1" dirty="0"/>
              <a:t>different</a:t>
            </a:r>
            <a:r>
              <a:rPr lang="en-US" sz="2400" dirty="0"/>
              <a:t> lifetime to each reference input parameter.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AEB0E-3E1A-409A-BD33-A88489CC2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27"/>
          <a:stretch/>
        </p:blipFill>
        <p:spPr>
          <a:xfrm>
            <a:off x="1513131" y="2867326"/>
            <a:ext cx="5276806" cy="1628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475CA-06D5-43FB-AAC2-C46EABAA2F4D}"/>
              </a:ext>
            </a:extLst>
          </p:cNvPr>
          <p:cNvSpPr txBox="1"/>
          <p:nvPr/>
        </p:nvSpPr>
        <p:spPr>
          <a:xfrm>
            <a:off x="5646937" y="3654868"/>
            <a:ext cx="2285999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Is seen as: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BB67F-17A6-4A02-A4AC-D5726DF6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31" y="4717616"/>
            <a:ext cx="6819900" cy="14763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7293357-6FFD-4275-9F4A-B3CFBA9047DD}"/>
              </a:ext>
            </a:extLst>
          </p:cNvPr>
          <p:cNvSpPr/>
          <p:nvPr/>
        </p:nvSpPr>
        <p:spPr>
          <a:xfrm>
            <a:off x="5708342" y="4671493"/>
            <a:ext cx="861134" cy="63047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BBD87C-64D9-46B7-B7DB-4256ACD04CBD}"/>
              </a:ext>
            </a:extLst>
          </p:cNvPr>
          <p:cNvSpPr/>
          <p:nvPr/>
        </p:nvSpPr>
        <p:spPr>
          <a:xfrm>
            <a:off x="2771313" y="4690981"/>
            <a:ext cx="1179250" cy="598441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C86BA1-2EBF-4B7A-95A4-C956953B1E0E}"/>
              </a:ext>
            </a:extLst>
          </p:cNvPr>
          <p:cNvSpPr/>
          <p:nvPr/>
        </p:nvSpPr>
        <p:spPr>
          <a:xfrm>
            <a:off x="4182860" y="4674963"/>
            <a:ext cx="861134" cy="63047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DE9606-8172-4C00-91D3-C88A0FDA553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Inference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DABE0C-7B69-4738-824E-8933C2C224D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DD40C-E2AD-4CE9-B2F2-B73E7597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0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865420" y="1691704"/>
            <a:ext cx="8894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compiler first assigns a </a:t>
            </a:r>
            <a:r>
              <a:rPr lang="en-US" sz="2400" i="1" dirty="0"/>
              <a:t>different</a:t>
            </a:r>
            <a:r>
              <a:rPr lang="en-US" sz="2400" dirty="0"/>
              <a:t> lifetime to each reference input parameter.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there is </a:t>
            </a:r>
            <a:r>
              <a:rPr lang="en-US" sz="2400" b="1" i="1" dirty="0"/>
              <a:t>one</a:t>
            </a:r>
            <a:r>
              <a:rPr lang="en-US" sz="2400" dirty="0"/>
              <a:t> input reference parameter, it is assigned the same lifetime as any output references.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E41022-2AF1-4E5B-8D59-2677BE40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1" r="14125"/>
          <a:stretch/>
        </p:blipFill>
        <p:spPr>
          <a:xfrm>
            <a:off x="838200" y="3738757"/>
            <a:ext cx="4204306" cy="1628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62B793-D3BD-4637-9038-14CAE0138AC6}"/>
              </a:ext>
            </a:extLst>
          </p:cNvPr>
          <p:cNvSpPr txBox="1"/>
          <p:nvPr/>
        </p:nvSpPr>
        <p:spPr>
          <a:xfrm>
            <a:off x="3378350" y="4535136"/>
            <a:ext cx="2285999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Is seen as: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F9042A-30B4-44B3-B670-6390213B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44" y="3734898"/>
            <a:ext cx="5538556" cy="163263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6CC79ED-2ECA-40B8-8F34-6110A02EA618}"/>
              </a:ext>
            </a:extLst>
          </p:cNvPr>
          <p:cNvSpPr/>
          <p:nvPr/>
        </p:nvSpPr>
        <p:spPr>
          <a:xfrm>
            <a:off x="9683439" y="3729101"/>
            <a:ext cx="861134" cy="63047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4F0911-4CCB-4B69-9839-CBD9D7E8B336}"/>
              </a:ext>
            </a:extLst>
          </p:cNvPr>
          <p:cNvSpPr/>
          <p:nvPr/>
        </p:nvSpPr>
        <p:spPr>
          <a:xfrm>
            <a:off x="6922852" y="3729101"/>
            <a:ext cx="861134" cy="63047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FD6E96-3897-4F09-A0DC-42E610D45158}"/>
              </a:ext>
            </a:extLst>
          </p:cNvPr>
          <p:cNvSpPr/>
          <p:nvPr/>
        </p:nvSpPr>
        <p:spPr>
          <a:xfrm>
            <a:off x="8134285" y="3731403"/>
            <a:ext cx="861134" cy="63047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8806BD-97C5-459A-B9C7-07D7A816FC6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Inference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F3126-1406-4C8C-A65D-E8EEE100377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D48E7-0B17-4577-9BFA-55AB8245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5D1C1-9B07-4789-AE8C-9E8A6106CC30}"/>
              </a:ext>
            </a:extLst>
          </p:cNvPr>
          <p:cNvSpPr txBox="1"/>
          <p:nvPr/>
        </p:nvSpPr>
        <p:spPr>
          <a:xfrm>
            <a:off x="1865420" y="1691704"/>
            <a:ext cx="8894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compiler first assigns a </a:t>
            </a:r>
            <a:r>
              <a:rPr lang="en-US" sz="2400" i="1" dirty="0"/>
              <a:t>different</a:t>
            </a:r>
            <a:r>
              <a:rPr lang="en-US" sz="2400" dirty="0"/>
              <a:t> lifetime to each reference input parameter.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there is </a:t>
            </a:r>
            <a:r>
              <a:rPr lang="en-US" sz="2400" b="1" i="1" dirty="0"/>
              <a:t>one</a:t>
            </a:r>
            <a:r>
              <a:rPr lang="en-US" sz="2400" dirty="0"/>
              <a:t> input reference parameter, it is assigned the same lifetime as any output references.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there are multiple input references, but one of them is </a:t>
            </a:r>
            <a:r>
              <a:rPr lang="en-US" sz="2400" b="1" dirty="0">
                <a:latin typeface="Consolas" panose="020B0609020204030204" pitchFamily="49" charset="0"/>
              </a:rPr>
              <a:t>&amp;self</a:t>
            </a:r>
            <a:r>
              <a:rPr lang="en-US" sz="2400" dirty="0"/>
              <a:t>, then the output references have the same lifetime as </a:t>
            </a:r>
            <a:r>
              <a:rPr lang="en-US" sz="2400" b="1" dirty="0">
                <a:latin typeface="Consolas" panose="020B0609020204030204" pitchFamily="49" charset="0"/>
              </a:rPr>
              <a:t>&amp;self</a:t>
            </a:r>
            <a:r>
              <a:rPr lang="en-US" sz="24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63DD3-53E7-40DF-80F5-D914EC3B7B99}"/>
              </a:ext>
            </a:extLst>
          </p:cNvPr>
          <p:cNvSpPr txBox="1"/>
          <p:nvPr/>
        </p:nvSpPr>
        <p:spPr>
          <a:xfrm>
            <a:off x="2442188" y="4514473"/>
            <a:ext cx="7307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If, after applying these rules, there are still references </a:t>
            </a:r>
            <a:r>
              <a:rPr lang="en-US" sz="2400" i="1" dirty="0"/>
              <a:t>without</a:t>
            </a:r>
            <a:r>
              <a:rPr lang="en-US" sz="2400" dirty="0"/>
              <a:t> a lifetime specifier, we get a compile error.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A4EE30-6F8B-4CB6-A979-32B77A51AD8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Lifetime Inference Rules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CE2838-E4B5-4764-8735-3D88561AD1C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0B12D-68B8-48F4-ACD7-72E7BF4B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1DA3CB-A9DE-4BC9-B7DE-786D0630DB88}"/>
              </a:ext>
            </a:extLst>
          </p:cNvPr>
          <p:cNvSpPr txBox="1"/>
          <p:nvPr/>
        </p:nvSpPr>
        <p:spPr>
          <a:xfrm>
            <a:off x="1491897" y="986522"/>
            <a:ext cx="9208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If, after applying these rules, there are still references without a lifetime specifier, we get a compile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F7083-2A28-4ABC-B087-55F69D897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1" r="21259"/>
          <a:stretch/>
        </p:blipFill>
        <p:spPr>
          <a:xfrm>
            <a:off x="7126977" y="2473424"/>
            <a:ext cx="3855056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7F613-AD7D-442D-88AE-4219E28E1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77"/>
          <a:stretch/>
        </p:blipFill>
        <p:spPr>
          <a:xfrm>
            <a:off x="1211267" y="2473424"/>
            <a:ext cx="5291129" cy="1628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EFAD8-321F-419D-AD97-1F22D5DEF47A}"/>
              </a:ext>
            </a:extLst>
          </p:cNvPr>
          <p:cNvSpPr txBox="1"/>
          <p:nvPr/>
        </p:nvSpPr>
        <p:spPr>
          <a:xfrm>
            <a:off x="1450333" y="4634994"/>
            <a:ext cx="9291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don’t get errors here, because applying rules 1 and 2 results in all references having annotated lifetimes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D8006-B9DB-4282-995E-E65FB66E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9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7E002-011A-4371-90AE-8C349709716A}"/>
              </a:ext>
            </a:extLst>
          </p:cNvPr>
          <p:cNvSpPr txBox="1"/>
          <p:nvPr/>
        </p:nvSpPr>
        <p:spPr>
          <a:xfrm>
            <a:off x="1869165" y="467497"/>
            <a:ext cx="845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get an error here, because even after applying all three rules, we still don’t have a lifetime annotation for the 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B7A7D-BE50-4AAA-B0E6-CDACDFC5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4" y="1827365"/>
            <a:ext cx="4433303" cy="139612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5067C-6C7E-4F9C-BC2B-2C1A081E2682}"/>
              </a:ext>
            </a:extLst>
          </p:cNvPr>
          <p:cNvSpPr/>
          <p:nvPr/>
        </p:nvSpPr>
        <p:spPr>
          <a:xfrm>
            <a:off x="6471439" y="1629976"/>
            <a:ext cx="5537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compiler first assigns a </a:t>
            </a:r>
            <a:r>
              <a:rPr lang="en-US" sz="2400" i="1" dirty="0"/>
              <a:t>different</a:t>
            </a:r>
            <a:r>
              <a:rPr lang="en-US" sz="2400" dirty="0"/>
              <a:t> lifetime to each reference input parameter.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there is </a:t>
            </a:r>
            <a:r>
              <a:rPr lang="en-US" sz="2400" b="1" i="1" dirty="0"/>
              <a:t>one</a:t>
            </a:r>
            <a:r>
              <a:rPr lang="en-US" sz="2400" dirty="0"/>
              <a:t> input reference parameter, it is assigned the same lifetime as any output references.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there are multiple input references, but one of them is </a:t>
            </a:r>
            <a:r>
              <a:rPr lang="en-US" sz="2400" b="1" dirty="0">
                <a:latin typeface="Consolas" panose="020B0609020204030204" pitchFamily="49" charset="0"/>
              </a:rPr>
              <a:t>&amp;self</a:t>
            </a:r>
            <a:r>
              <a:rPr lang="en-US" sz="2400" dirty="0"/>
              <a:t>, then the output references have the same lifetime as </a:t>
            </a:r>
            <a:r>
              <a:rPr lang="en-US" sz="2400" b="1" dirty="0">
                <a:latin typeface="Consolas" panose="020B0609020204030204" pitchFamily="49" charset="0"/>
              </a:rPr>
              <a:t>&amp;self</a:t>
            </a:r>
            <a:r>
              <a:rPr lang="en-US" sz="2400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A14954-CA9A-46E9-9663-5FD80E3A1F65}"/>
              </a:ext>
            </a:extLst>
          </p:cNvPr>
          <p:cNvSpPr/>
          <p:nvPr/>
        </p:nvSpPr>
        <p:spPr>
          <a:xfrm>
            <a:off x="6471440" y="1629976"/>
            <a:ext cx="5388048" cy="114900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5D3E2-45BC-4980-B68C-C2DE501260E3}"/>
              </a:ext>
            </a:extLst>
          </p:cNvPr>
          <p:cNvSpPr txBox="1"/>
          <p:nvPr/>
        </p:nvSpPr>
        <p:spPr>
          <a:xfrm>
            <a:off x="1869165" y="5704757"/>
            <a:ext cx="8453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Rule 1 applies, Rules 2 and 3 do not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1D3948-423B-4640-9274-75DC8A057256}"/>
              </a:ext>
            </a:extLst>
          </p:cNvPr>
          <p:cNvSpPr/>
          <p:nvPr/>
        </p:nvSpPr>
        <p:spPr>
          <a:xfrm>
            <a:off x="6471439" y="2778981"/>
            <a:ext cx="5388049" cy="263664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A56317-DDD6-4C2C-BCA9-0411D0AC8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4"/>
          <a:stretch/>
        </p:blipFill>
        <p:spPr>
          <a:xfrm>
            <a:off x="349455" y="3783383"/>
            <a:ext cx="5829669" cy="1406150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FBC057-87A2-41FC-ACD2-FDDEB69D7C98}"/>
              </a:ext>
            </a:extLst>
          </p:cNvPr>
          <p:cNvCxnSpPr/>
          <p:nvPr/>
        </p:nvCxnSpPr>
        <p:spPr>
          <a:xfrm>
            <a:off x="5332068" y="4219941"/>
            <a:ext cx="73684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49816-349C-4B47-88E3-BAD48EC83CC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66106" y="3223488"/>
            <a:ext cx="0" cy="4895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2F927-70D7-4CD2-B784-2F2D6193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4" grpId="0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7DC26-4012-4478-BCDE-6A9FF81E6CE6}"/>
              </a:ext>
            </a:extLst>
          </p:cNvPr>
          <p:cNvSpPr txBox="1"/>
          <p:nvPr/>
        </p:nvSpPr>
        <p:spPr>
          <a:xfrm>
            <a:off x="6861005" y="1960540"/>
            <a:ext cx="3461830" cy="120032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lifetime annotation after applying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Compile error.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46661-AE59-4852-A190-C8138AA1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B316C-5777-462B-A58F-F0C698C21E09}"/>
              </a:ext>
            </a:extLst>
          </p:cNvPr>
          <p:cNvSpPr txBox="1"/>
          <p:nvPr/>
        </p:nvSpPr>
        <p:spPr>
          <a:xfrm>
            <a:off x="1869165" y="467497"/>
            <a:ext cx="845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get an error here, because even after applying all three rules, we still don’t have a lifetime annotation for the 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903AC-CD8F-40A4-A31F-7464372A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4" y="1827365"/>
            <a:ext cx="4433303" cy="139612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1A60B0-F5BB-4F27-9140-A01BA9D36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4"/>
          <a:stretch/>
        </p:blipFill>
        <p:spPr>
          <a:xfrm>
            <a:off x="349455" y="3783383"/>
            <a:ext cx="5829669" cy="1406150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212ABA-92B8-4431-A53F-B39869BB9BA3}"/>
              </a:ext>
            </a:extLst>
          </p:cNvPr>
          <p:cNvCxnSpPr/>
          <p:nvPr/>
        </p:nvCxnSpPr>
        <p:spPr>
          <a:xfrm>
            <a:off x="5332068" y="4219941"/>
            <a:ext cx="73684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C9E6BF-2856-4302-99A8-B7B00BF7306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566106" y="3223488"/>
            <a:ext cx="0" cy="4895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3DF65B-3B1B-45BB-832B-E1E108992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434"/>
          <a:stretch/>
        </p:blipFill>
        <p:spPr>
          <a:xfrm>
            <a:off x="4727960" y="4452336"/>
            <a:ext cx="7210425" cy="24056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BDC843-B559-400C-9989-DC2A5DA211D8}"/>
              </a:ext>
            </a:extLst>
          </p:cNvPr>
          <p:cNvCxnSpPr>
            <a:cxnSpLocks/>
          </p:cNvCxnSpPr>
          <p:nvPr/>
        </p:nvCxnSpPr>
        <p:spPr>
          <a:xfrm flipV="1">
            <a:off x="6041207" y="3160811"/>
            <a:ext cx="829033" cy="106836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E74522-9679-414A-ADB2-CE21ECA8C5DA}"/>
              </a:ext>
            </a:extLst>
          </p:cNvPr>
          <p:cNvSpPr txBox="1"/>
          <p:nvPr/>
        </p:nvSpPr>
        <p:spPr>
          <a:xfrm>
            <a:off x="1399712" y="1869033"/>
            <a:ext cx="939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special lifetime that is simply the duration of the program.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 literals have a static lifetime.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sense, they’re not on the heap but embedded in the executable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ACFEB-8BF4-4FA9-80DB-13946665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28" y="3467893"/>
            <a:ext cx="8028742" cy="24899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00DF0-8EAA-4865-9302-48DD98F7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E25650-90FC-4941-A564-EDDA2165688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Static Lifetime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D6C146-0696-43F7-970D-DFD5C027EBB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62095-7638-4008-880A-21C9FE88EAE9}"/>
              </a:ext>
            </a:extLst>
          </p:cNvPr>
          <p:cNvSpPr txBox="1"/>
          <p:nvPr/>
        </p:nvSpPr>
        <p:spPr>
          <a:xfrm>
            <a:off x="2638147" y="1744501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Arguably Rust’s most unique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0ACBD-7C1E-4508-A41E-79A4B5148F22}"/>
              </a:ext>
            </a:extLst>
          </p:cNvPr>
          <p:cNvSpPr txBox="1"/>
          <p:nvPr/>
        </p:nvSpPr>
        <p:spPr>
          <a:xfrm>
            <a:off x="2450576" y="2443361"/>
            <a:ext cx="7936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C, the programmer is responsible for allocating and freeing memory. Memory leaks common!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Java, garbage collector periodically looks for unused memory and frees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takes a third approach: A system of ownership with rules checked at compile time.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Thus program is not slowed at run-time!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5E432-FD72-428B-87EF-6F752CA7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4AD19A-9381-4F0C-B349-7E6111833BC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Ownership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E81D43-2E8F-4CFF-B8B2-9878E298843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47DF-5BF0-4F14-A0F6-6416902ADCF4}"/>
              </a:ext>
            </a:extLst>
          </p:cNvPr>
          <p:cNvSpPr txBox="1"/>
          <p:nvPr/>
        </p:nvSpPr>
        <p:spPr>
          <a:xfrm>
            <a:off x="1844896" y="2190274"/>
            <a:ext cx="8502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might get error messages suggesting you use static lifetime.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 careful doing so. Does your reference really need to live for the duration of the program? Probably not.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a lazy solution, much like adding dozens of global variables to avoid using pointers or references.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8E9F3-A417-4E97-BA62-6DBA2254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DFFF29-2D9F-4926-A7C4-F72A0ACE9A3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Static Lifetime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BFE47-2ED7-4488-B9E8-0014CA92655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7B1823-A5B8-496B-84EE-7CEF0B9CCD1F}"/>
              </a:ext>
            </a:extLst>
          </p:cNvPr>
          <p:cNvSpPr/>
          <p:nvPr/>
        </p:nvSpPr>
        <p:spPr>
          <a:xfrm>
            <a:off x="931817" y="3155558"/>
            <a:ext cx="10409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https://doc.rust-lang.org/book/second-edition/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81D91-EBE5-4C7E-A34A-A1BC3C24C8FB}"/>
              </a:ext>
            </a:extLst>
          </p:cNvPr>
          <p:cNvSpPr txBox="1"/>
          <p:nvPr/>
        </p:nvSpPr>
        <p:spPr>
          <a:xfrm>
            <a:off x="1844221" y="1633491"/>
            <a:ext cx="858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Fantastic Rust Reference: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28E85-E79F-4AE2-B42E-69779A53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86DD28-C4BD-4152-8AB8-9E3AC36E8918}"/>
              </a:ext>
            </a:extLst>
          </p:cNvPr>
          <p:cNvSpPr txBox="1"/>
          <p:nvPr/>
        </p:nvSpPr>
        <p:spPr>
          <a:xfrm>
            <a:off x="1733007" y="1859340"/>
            <a:ext cx="4014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Stack:</a:t>
            </a:r>
          </a:p>
          <a:p>
            <a:r>
              <a:rPr lang="en-US" sz="2400" dirty="0"/>
              <a:t>Last in, first out</a:t>
            </a:r>
          </a:p>
          <a:p>
            <a:r>
              <a:rPr lang="en-US" sz="2400" dirty="0"/>
              <a:t>Push/pop stack frames is fast</a:t>
            </a:r>
          </a:p>
          <a:p>
            <a:r>
              <a:rPr lang="en-US" sz="2400" dirty="0"/>
              <a:t>Data has known, fixed size.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8D99A-291C-4B76-A10B-FC4DCDECDA85}"/>
              </a:ext>
            </a:extLst>
          </p:cNvPr>
          <p:cNvSpPr txBox="1"/>
          <p:nvPr/>
        </p:nvSpPr>
        <p:spPr>
          <a:xfrm>
            <a:off x="6209213" y="1859340"/>
            <a:ext cx="4334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Heap:</a:t>
            </a:r>
          </a:p>
          <a:p>
            <a:r>
              <a:rPr lang="en-US" sz="2400" dirty="0"/>
              <a:t>Less organized</a:t>
            </a:r>
          </a:p>
          <a:p>
            <a:r>
              <a:rPr lang="en-US" sz="2400" dirty="0"/>
              <a:t>Slower to access, follow pointers</a:t>
            </a:r>
          </a:p>
          <a:p>
            <a:r>
              <a:rPr lang="en-US" sz="2400" dirty="0"/>
              <a:t>Data size can be unknown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77844-ECB3-4D1A-BCAC-828DAE03570A}"/>
              </a:ext>
            </a:extLst>
          </p:cNvPr>
          <p:cNvSpPr txBox="1"/>
          <p:nvPr/>
        </p:nvSpPr>
        <p:spPr>
          <a:xfrm>
            <a:off x="1757061" y="3797021"/>
            <a:ext cx="8904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dynamically allocate memory in C++, let’s say, the pointer goes on the stack, the memory itself is in the heap.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Heap memory is allocated by the OS at the request of the program.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Stack memory (some fixed amount) belongs to the program, no need to invoke the 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E3E8-ED3B-492A-AA2F-E58F25E4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E8DCDA-ADC9-4F82-8090-C6C043610E7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Reminder: </a:t>
            </a:r>
            <a:r>
              <a:rPr lang="en-US" sz="4000" dirty="0">
                <a:latin typeface="+mn-lt"/>
              </a:rPr>
              <a:t>Stack VS Heap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F38F5F-61D4-4644-93E1-03F6B120891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11889</TotalTime>
  <Words>2891</Words>
  <Application>Microsoft Office PowerPoint</Application>
  <PresentationFormat>Widescreen</PresentationFormat>
  <Paragraphs>403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Courier New</vt:lpstr>
      <vt:lpstr>Source Code Pro</vt:lpstr>
      <vt:lpstr>Office Theme</vt:lpstr>
      <vt:lpstr>CCPS 506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380</cp:revision>
  <dcterms:created xsi:type="dcterms:W3CDTF">2018-04-30T11:15:16Z</dcterms:created>
  <dcterms:modified xsi:type="dcterms:W3CDTF">2019-11-23T17:30:06Z</dcterms:modified>
</cp:coreProperties>
</file>